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64" r:id="rId4"/>
    <p:sldId id="262" r:id="rId5"/>
    <p:sldId id="288" r:id="rId6"/>
    <p:sldId id="289" r:id="rId7"/>
    <p:sldId id="299" r:id="rId8"/>
    <p:sldId id="300" r:id="rId9"/>
    <p:sldId id="291" r:id="rId10"/>
    <p:sldId id="292" r:id="rId11"/>
    <p:sldId id="294" r:id="rId12"/>
  </p:sldIdLst>
  <p:sldSz cx="9144000" cy="6858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48" autoAdjust="0"/>
    <p:restoredTop sz="94694" autoAdjust="0"/>
  </p:normalViewPr>
  <p:slideViewPr>
    <p:cSldViewPr>
      <p:cViewPr varScale="1">
        <p:scale>
          <a:sx n="105" d="100"/>
          <a:sy n="105" d="100"/>
        </p:scale>
        <p:origin x="2196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2E64E-7911-4E78-A6D6-41854FC5C8F5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E96388-A698-4856-BFB8-A4B146DDDC6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1240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FA6B81-7003-41E4-AF98-4598FD05F3DC}" type="datetimeFigureOut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9" y="9428164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7AF5D7-D8DA-41B6-9005-D26396C6502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7659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F5D7-D8DA-41B6-9005-D26396C65024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517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7AF5D7-D8DA-41B6-9005-D26396C65024}" type="slidenum">
              <a:rPr lang="ko-KR" altLang="en-US" smtClean="0"/>
              <a:t>4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5382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C941E4-82C4-407E-9007-18DFC1F35AF5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80793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5CCCCC8-5026-4340-98C5-BBBD091EFD88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4915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7F076A-42B0-4AF9-8ECF-97F682369A63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8232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FFD6319-24E7-46D0-9B1A-5F753C575A19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79483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C91DEF4-E8A4-4179-85C8-F578029588A2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10156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FE0B5794-4CB5-40A5-970E-1BD6F618E263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8095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C1D5869-B6E6-4AF6-8384-7437853584DF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5440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C150D80-88B4-4255-836E-5049ADAFE6E3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7861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519DAE-DA4D-4656-99BB-77974262F8E1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802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3725ACE-11C9-450F-A94C-857822233D76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3364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16F8E-3C1A-410E-B0F4-07FB0755E611}" type="datetime1">
              <a:rPr lang="ko-KR" altLang="en-US" smtClean="0"/>
              <a:t>2022-04-28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55EED61-6D50-4E9E-857D-6F776CC63A99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44513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그룹 7"/>
          <p:cNvGrpSpPr/>
          <p:nvPr userDrawn="1"/>
        </p:nvGrpSpPr>
        <p:grpSpPr>
          <a:xfrm>
            <a:off x="-56581" y="0"/>
            <a:ext cx="9310690" cy="6858000"/>
            <a:chOff x="3174" y="-1588"/>
            <a:chExt cx="10693399" cy="7561263"/>
          </a:xfrm>
        </p:grpSpPr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566863" y="-1562100"/>
              <a:ext cx="7558087" cy="106854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직사각형 9"/>
            <p:cNvSpPr/>
            <p:nvPr/>
          </p:nvSpPr>
          <p:spPr>
            <a:xfrm>
              <a:off x="3174" y="-1588"/>
              <a:ext cx="10693399" cy="7561263"/>
            </a:xfrm>
            <a:prstGeom prst="rect">
              <a:avLst/>
            </a:prstGeom>
            <a:gradFill>
              <a:gsLst>
                <a:gs pos="100000">
                  <a:schemeClr val="bg1">
                    <a:alpha val="29000"/>
                  </a:schemeClr>
                </a:gs>
                <a:gs pos="0">
                  <a:schemeClr val="bg1">
                    <a:lumMod val="75000"/>
                    <a:alpha val="3500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9882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1162" y="292006"/>
            <a:ext cx="80377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발표평가 </a:t>
            </a:r>
            <a:r>
              <a:rPr lang="en-US" altLang="ko-KR" sz="24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PPT </a:t>
            </a:r>
            <a:r>
              <a:rPr lang="ko-KR" altLang="en-US" sz="24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작성 유의사항 </a:t>
            </a:r>
            <a:r>
              <a:rPr lang="en-US" altLang="ko-KR" sz="24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– </a:t>
            </a:r>
            <a:r>
              <a:rPr lang="ko-KR" altLang="en-US" sz="2400" b="1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본 슬라이드 삭제 후 제출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85388" y="1340768"/>
            <a:ext cx="8951108" cy="496855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A19FC85-259E-4B5A-A92F-A946896E239B}"/>
              </a:ext>
            </a:extLst>
          </p:cNvPr>
          <p:cNvSpPr txBox="1"/>
          <p:nvPr/>
        </p:nvSpPr>
        <p:spPr>
          <a:xfrm>
            <a:off x="229404" y="1340768"/>
            <a:ext cx="8663076" cy="4968552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marL="71438" indent="215900" latinLnBrk="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ko-KR" altLang="en-US" sz="2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각 슬라이드별 작성요령을 참고하여 내용 기재</a:t>
            </a:r>
            <a:br>
              <a:rPr lang="en-US" altLang="ko-KR" sz="20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sz="2000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-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표지 및 목차를 제외하고 본문 </a:t>
            </a:r>
            <a:r>
              <a:rPr lang="en-US" altLang="ko-KR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15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슬라이드 이내로 작성 권장</a:t>
            </a:r>
            <a:b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</a:b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-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발표시간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이내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은 질의응답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en-US" altLang="ko-KR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10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 이내</a:t>
            </a:r>
            <a:r>
              <a:rPr lang="en-US" altLang="ko-KR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을 포함하여 </a:t>
            </a:r>
            <a:r>
              <a:rPr lang="en-US" altLang="ko-KR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20</a:t>
            </a:r>
            <a:r>
              <a:rPr lang="ko-KR" altLang="en-US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분</a:t>
            </a:r>
            <a:endParaRPr lang="en-US" altLang="ko-KR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71438" indent="215900" latinLnBrk="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PPT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템플릿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(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디자인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)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변경은 가능하나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양식에 제안된 목차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작성순서는 변경 불가하며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애니메이션 등 효과 삽입 불가</a:t>
            </a:r>
            <a:endParaRPr lang="en-US" altLang="ko-KR" sz="1800" b="1" u="sng" dirty="0">
              <a:solidFill>
                <a:srgbClr val="FF0000"/>
              </a:solidFill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71438" indent="215900" latinLnBrk="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ko-KR" altLang="en-US" sz="1800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작성한 </a:t>
            </a:r>
            <a:r>
              <a:rPr lang="en-US" altLang="ko-KR" sz="1800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PPT</a:t>
            </a:r>
            <a:r>
              <a:rPr lang="ko-KR" altLang="en-US" sz="1800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는</a:t>
            </a:r>
            <a:r>
              <a:rPr lang="en-US" altLang="ko-KR" sz="1800" b="1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PDF</a:t>
            </a:r>
            <a:r>
              <a:rPr lang="ko-KR" altLang="en-US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로 변환</a:t>
            </a:r>
            <a:r>
              <a:rPr lang="en-US" altLang="ko-KR" sz="1800" b="1" u="sng" baseline="30000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*</a:t>
            </a:r>
            <a:r>
              <a:rPr lang="ko-KR" altLang="en-US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하여 제출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하며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,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제출 완료한 발표자료는 수정 불가</a:t>
            </a:r>
            <a:endParaRPr lang="en-US" altLang="ko-KR" b="1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  <a:p>
            <a:pPr marL="71438" indent="215900" latinLnBrk="0">
              <a:lnSpc>
                <a:spcPct val="15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본 슬라이드</a:t>
            </a:r>
            <a:r>
              <a:rPr lang="en-US" altLang="ko-KR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8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및 각 슬라이드별 작성요령 등 </a:t>
            </a:r>
            <a:r>
              <a:rPr lang="ko-KR" altLang="en-US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파란 글자</a:t>
            </a:r>
            <a:r>
              <a:rPr lang="ko-KR" altLang="en-US" sz="1800" b="1" u="sng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는</a:t>
            </a:r>
            <a:r>
              <a:rPr lang="en-US" altLang="ko-KR" sz="1800" b="1" u="sng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ko-KR" altLang="en-US" sz="1800" b="1" u="sng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확인 후 </a:t>
            </a:r>
            <a:r>
              <a:rPr lang="ko-KR" altLang="en-US" sz="1800" b="1" u="sng" dirty="0">
                <a:solidFill>
                  <a:srgbClr val="FF0000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삭제</a:t>
            </a:r>
            <a:r>
              <a:rPr lang="ko-KR" altLang="en-US" sz="1800" b="1" u="sng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하고 제출</a:t>
            </a:r>
            <a:endParaRPr lang="en-US" altLang="ko-KR" sz="1800" b="1" u="sng" dirty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4388885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3. </a:t>
            </a:r>
            <a:r>
              <a:rPr lang="ko-KR" altLang="en-US" sz="2400" b="1" dirty="0"/>
              <a:t>성장전략</a:t>
            </a:r>
            <a:r>
              <a:rPr lang="en-US" altLang="ko-KR" sz="2400" b="1" dirty="0"/>
              <a:t>(Scale-up)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2050" indent="-1162050"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3-2. </a:t>
            </a:r>
            <a:r>
              <a:rPr lang="ko-KR" altLang="en-US" b="1" dirty="0">
                <a:latin typeface="+mn-ea"/>
                <a:cs typeface="Arial" pitchFamily="34" charset="0"/>
              </a:rPr>
              <a:t>자금 소요 계획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marL="1162050" indent="-1162050"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marL="1162050" indent="-1162050" fontAlgn="base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자금의 소요 및 조달계획을 자금의 필요성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금액의 적정성 여부를 판단할 수 있도록 사업비 사용계획 등 기재</a:t>
            </a:r>
            <a:endParaRPr lang="en-US" altLang="ko-KR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745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4. </a:t>
            </a:r>
            <a:r>
              <a:rPr lang="ko-KR" altLang="en-US" sz="2400" b="1" dirty="0"/>
              <a:t>팀 구성</a:t>
            </a:r>
            <a:r>
              <a:rPr lang="en-US" altLang="ko-KR" sz="2400" b="1" dirty="0"/>
              <a:t>(Team)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2050" indent="-1162050"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4-1. </a:t>
            </a:r>
            <a:r>
              <a:rPr lang="ko-KR" altLang="en-US" b="1" dirty="0">
                <a:latin typeface="+mn-ea"/>
                <a:cs typeface="Arial" pitchFamily="34" charset="0"/>
              </a:rPr>
              <a:t>대표자 및 팀원 현황 및 보유역량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marL="1162050" indent="-1162050" defTabSz="1043056">
              <a:buSzPct val="120000"/>
            </a:pPr>
            <a:r>
              <a:rPr lang="en-US" altLang="ko-KR" sz="1000" i="1" dirty="0">
                <a:solidFill>
                  <a:srgbClr val="0000FF"/>
                </a:solidFill>
              </a:rPr>
              <a:t> </a:t>
            </a:r>
          </a:p>
          <a:p>
            <a:pPr marL="1162050" indent="-1162050"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대표자 및 직원이 보유하고 있는 경험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기술력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노하우 등의 역량 및 활용 계획 등 기재</a:t>
            </a:r>
            <a:br>
              <a:rPr lang="en-US" altLang="ko-KR" sz="1400" i="1" dirty="0">
                <a:solidFill>
                  <a:srgbClr val="0000FF"/>
                </a:solidFill>
              </a:rPr>
            </a:br>
            <a:r>
              <a:rPr lang="ko-KR" altLang="en-US" sz="1100" i="1" dirty="0">
                <a:solidFill>
                  <a:srgbClr val="0000FF"/>
                </a:solidFill>
              </a:rPr>
              <a:t>* 기술력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사업화 경험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관련 특허 보유 현황</a:t>
            </a:r>
            <a:r>
              <a:rPr lang="en-US" altLang="ko-KR" sz="1100" i="1" dirty="0">
                <a:solidFill>
                  <a:srgbClr val="0000FF"/>
                </a:solidFill>
              </a:rPr>
              <a:t>, </a:t>
            </a:r>
            <a:r>
              <a:rPr lang="ko-KR" altLang="en-US" sz="1100" i="1" dirty="0">
                <a:solidFill>
                  <a:srgbClr val="0000FF"/>
                </a:solidFill>
              </a:rPr>
              <a:t>관련 수상실적 등의 유무형 자산 포함</a:t>
            </a:r>
          </a:p>
        </p:txBody>
      </p:sp>
    </p:spTree>
    <p:extLst>
      <p:ext uri="{BB962C8B-B14F-4D97-AF65-F5344CB8AC3E}">
        <p14:creationId xmlns:p14="http://schemas.microsoft.com/office/powerpoint/2010/main" val="4205856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85388" y="292006"/>
            <a:ext cx="8951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2022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년도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‘U-Startup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</a:t>
            </a:r>
            <a:r>
              <a:rPr lang="en-US" altLang="ko-KR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Club’</a:t>
            </a:r>
            <a:r>
              <a:rPr lang="ko-KR" altLang="en-US" sz="2400" b="1" dirty="0">
                <a:latin typeface="HY헤드라인M" panose="02030600000101010101" pitchFamily="18" charset="-127"/>
                <a:ea typeface="HY헤드라인M" panose="02030600000101010101" pitchFamily="18" charset="-127"/>
              </a:rPr>
              <a:t> 선정 평가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3170" y="2060848"/>
            <a:ext cx="86613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4400" u="sng" dirty="0">
                <a:solidFill>
                  <a:srgbClr val="0000FF"/>
                </a:solidFill>
                <a:latin typeface="HY헤드라인M" panose="02030600000101010101" pitchFamily="18" charset="-127"/>
                <a:ea typeface="HY헤드라인M" panose="02030600000101010101" pitchFamily="18" charset="-127"/>
              </a:rPr>
              <a:t>창업아이템명</a:t>
            </a:r>
          </a:p>
        </p:txBody>
      </p:sp>
      <p:sp>
        <p:nvSpPr>
          <p:cNvPr id="7" name="직사각형 6"/>
          <p:cNvSpPr/>
          <p:nvPr/>
        </p:nvSpPr>
        <p:spPr>
          <a:xfrm>
            <a:off x="563935" y="4756916"/>
            <a:ext cx="8424936" cy="57496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lvl="0" algn="ctr">
              <a:lnSpc>
                <a:spcPct val="150000"/>
              </a:lnSpc>
              <a:spcBef>
                <a:spcPct val="20000"/>
              </a:spcBef>
              <a:defRPr lang="ko-KR"/>
            </a:pPr>
            <a:r>
              <a:rPr lang="ko-KR" altLang="en-US" sz="2400" b="1" dirty="0" err="1">
                <a:solidFill>
                  <a:srgbClr val="000000"/>
                </a:solidFill>
                <a:latin typeface="+mj-ea"/>
                <a:ea typeface="+mj-ea"/>
              </a:rPr>
              <a:t>팀명</a:t>
            </a:r>
            <a:r>
              <a:rPr lang="ko-KR" altLang="en-US" sz="2400" b="1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en-US" altLang="ko-KR" sz="2400" b="1" dirty="0">
                <a:solidFill>
                  <a:srgbClr val="000000"/>
                </a:solidFill>
                <a:latin typeface="+mj-ea"/>
                <a:ea typeface="+mj-ea"/>
              </a:rPr>
              <a:t>: </a:t>
            </a:r>
            <a:r>
              <a:rPr lang="en-US" altLang="ko-KR" sz="2400" b="1" dirty="0">
                <a:solidFill>
                  <a:srgbClr val="0000FF"/>
                </a:solidFill>
                <a:latin typeface="+mj-ea"/>
                <a:ea typeface="+mj-ea"/>
              </a:rPr>
              <a:t>OOO</a:t>
            </a:r>
          </a:p>
        </p:txBody>
      </p:sp>
    </p:spTree>
    <p:extLst>
      <p:ext uri="{BB962C8B-B14F-4D97-AF65-F5344CB8AC3E}">
        <p14:creationId xmlns:p14="http://schemas.microsoft.com/office/powerpoint/2010/main" val="3453820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906750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434052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2400" b="1" dirty="0"/>
              <a:t>목  차</a:t>
            </a:r>
          </a:p>
        </p:txBody>
      </p:sp>
      <p:sp>
        <p:nvSpPr>
          <p:cNvPr id="5" name="직사각형 4"/>
          <p:cNvSpPr/>
          <p:nvPr/>
        </p:nvSpPr>
        <p:spPr>
          <a:xfrm>
            <a:off x="877476" y="1713114"/>
            <a:ext cx="7798980" cy="4878328"/>
          </a:xfrm>
          <a:prstGeom prst="rect">
            <a:avLst/>
          </a:prstGeom>
        </p:spPr>
        <p:txBody>
          <a:bodyPr wrap="square" numCol="2">
            <a:noAutofit/>
          </a:bodyPr>
          <a:lstStyle/>
          <a:p>
            <a:pPr marL="342900" indent="-342900">
              <a:lnSpc>
                <a:spcPct val="150000"/>
              </a:lnSpc>
              <a:spcAft>
                <a:spcPts val="1500"/>
              </a:spcAft>
              <a:buAutoNum type="arabicPeriod"/>
              <a:defRPr lang="ko-KR"/>
            </a:pPr>
            <a:r>
              <a:rPr lang="ko-KR" altLang="en-US" b="1" dirty="0">
                <a:solidFill>
                  <a:srgbClr val="000000"/>
                </a:solidFill>
                <a:latin typeface="+mn-ea"/>
              </a:rPr>
              <a:t>문제인식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(Problem)</a:t>
            </a:r>
            <a:br>
              <a:rPr lang="en-US" altLang="ko-KR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1-1.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개발 동기</a:t>
            </a:r>
            <a:br>
              <a:rPr lang="en-US" altLang="ko-KR" sz="1200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1-2.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필요성</a:t>
            </a:r>
            <a:endParaRPr lang="en-US" altLang="ko-KR" sz="1200" b="1" dirty="0">
              <a:solidFill>
                <a:srgbClr val="0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spcAft>
                <a:spcPts val="1500"/>
              </a:spcAft>
              <a:buAutoNum type="arabicPeriod"/>
              <a:defRPr lang="ko-KR"/>
            </a:pPr>
            <a:r>
              <a:rPr lang="ko-KR" altLang="en-US" b="1" dirty="0">
                <a:solidFill>
                  <a:srgbClr val="000000"/>
                </a:solidFill>
                <a:latin typeface="+mn-ea"/>
              </a:rPr>
              <a:t>해결방안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(Solution)</a:t>
            </a:r>
            <a:br>
              <a:rPr lang="en-US" altLang="ko-KR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2-1.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제품 개요</a:t>
            </a:r>
            <a:br>
              <a:rPr lang="en-US" altLang="ko-KR" sz="1200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2-2.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제품</a:t>
            </a: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·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서비스의 개발 방안</a:t>
            </a:r>
            <a:br>
              <a:rPr lang="en-US" altLang="ko-KR" sz="1200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2-3.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차별화 요소</a:t>
            </a:r>
            <a:endParaRPr lang="en-US" altLang="ko-KR" sz="1200" b="1" dirty="0">
              <a:solidFill>
                <a:srgbClr val="0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spcAft>
                <a:spcPts val="1500"/>
              </a:spcAft>
              <a:buAutoNum type="arabicPeriod"/>
              <a:defRPr lang="ko-KR"/>
            </a:pPr>
            <a:r>
              <a:rPr lang="ko-KR" altLang="en-US" b="1" dirty="0">
                <a:solidFill>
                  <a:srgbClr val="000000"/>
                </a:solidFill>
                <a:latin typeface="+mn-ea"/>
              </a:rPr>
              <a:t>성장전략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(Scale-up)</a:t>
            </a:r>
            <a:br>
              <a:rPr lang="en-US" altLang="ko-KR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3-1.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시장진입 및 성과창출 목표</a:t>
            </a:r>
            <a:br>
              <a:rPr lang="en-US" altLang="ko-KR" sz="1200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3-2.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자금 소요 계획</a:t>
            </a:r>
            <a:endParaRPr lang="en-US" altLang="ko-KR" sz="1200" b="1" dirty="0">
              <a:solidFill>
                <a:srgbClr val="000000"/>
              </a:solidFill>
              <a:latin typeface="+mn-ea"/>
            </a:endParaRPr>
          </a:p>
          <a:p>
            <a:pPr marL="342900" indent="-342900">
              <a:lnSpc>
                <a:spcPct val="150000"/>
              </a:lnSpc>
              <a:spcAft>
                <a:spcPts val="1500"/>
              </a:spcAft>
              <a:buAutoNum type="arabicPeriod"/>
              <a:defRPr lang="ko-KR"/>
            </a:pPr>
            <a:r>
              <a:rPr lang="ko-KR" altLang="en-US" b="1" dirty="0">
                <a:solidFill>
                  <a:srgbClr val="000000"/>
                </a:solidFill>
                <a:latin typeface="+mn-ea"/>
              </a:rPr>
              <a:t>팀 구성</a:t>
            </a:r>
            <a:r>
              <a:rPr lang="en-US" altLang="ko-KR" b="1" dirty="0">
                <a:solidFill>
                  <a:srgbClr val="000000"/>
                </a:solidFill>
                <a:latin typeface="+mn-ea"/>
              </a:rPr>
              <a:t>(Team)</a:t>
            </a:r>
            <a:br>
              <a:rPr lang="en-US" altLang="ko-KR" b="1" dirty="0">
                <a:solidFill>
                  <a:srgbClr val="000000"/>
                </a:solidFill>
                <a:latin typeface="+mn-ea"/>
              </a:rPr>
            </a:br>
            <a:r>
              <a:rPr lang="en-US" altLang="ko-KR" sz="1200" b="1" dirty="0">
                <a:solidFill>
                  <a:srgbClr val="000000"/>
                </a:solidFill>
                <a:latin typeface="+mn-ea"/>
              </a:rPr>
              <a:t>4-1. </a:t>
            </a:r>
            <a:r>
              <a:rPr lang="ko-KR" altLang="en-US" sz="1200" b="1" dirty="0">
                <a:solidFill>
                  <a:srgbClr val="000000"/>
                </a:solidFill>
                <a:latin typeface="+mn-ea"/>
              </a:rPr>
              <a:t>대표자 및 팀원 현황 및 보유역량</a:t>
            </a:r>
            <a:endParaRPr lang="en-US" altLang="ko-KR" sz="1200" b="1" dirty="0">
              <a:solidFill>
                <a:srgbClr val="0000FF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500724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1. </a:t>
            </a:r>
            <a:r>
              <a:rPr lang="ko-KR" altLang="en-US" sz="2400" b="1" dirty="0"/>
              <a:t>문제인식</a:t>
            </a:r>
            <a:r>
              <a:rPr lang="en-US" altLang="ko-KR" sz="2400" b="1" dirty="0"/>
              <a:t>(Problem)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1-1. </a:t>
            </a:r>
            <a:r>
              <a:rPr lang="ko-KR" altLang="en-US" b="1" dirty="0">
                <a:latin typeface="+mn-ea"/>
                <a:cs typeface="Arial" pitchFamily="34" charset="0"/>
              </a:rPr>
              <a:t>개발 동기</a:t>
            </a:r>
            <a:r>
              <a:rPr lang="en-US" altLang="ko-KR" b="1" dirty="0">
                <a:latin typeface="+mn-ea"/>
                <a:cs typeface="Arial" pitchFamily="34" charset="0"/>
              </a:rPr>
              <a:t>(</a:t>
            </a:r>
            <a:r>
              <a:rPr lang="ko-KR" altLang="en-US" b="1" dirty="0">
                <a:latin typeface="+mn-ea"/>
                <a:cs typeface="Arial" pitchFamily="34" charset="0"/>
              </a:rPr>
              <a:t>시장의 니즈</a:t>
            </a:r>
            <a:r>
              <a:rPr lang="en-US" altLang="ko-KR" b="1" dirty="0">
                <a:latin typeface="+mn-ea"/>
                <a:cs typeface="Arial" pitchFamily="34" charset="0"/>
              </a:rPr>
              <a:t>)</a:t>
            </a:r>
          </a:p>
          <a:p>
            <a:pPr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 </a:t>
            </a:r>
            <a:r>
              <a:rPr lang="ko-KR" altLang="en-US" sz="1400" i="1" dirty="0">
                <a:solidFill>
                  <a:srgbClr val="0000FF"/>
                </a:solidFill>
              </a:rPr>
              <a:t>프로그램 신청 동기 및 제품 또는 서비스를 개발</a:t>
            </a:r>
            <a:r>
              <a:rPr lang="en-US" altLang="ko-KR" sz="1400" i="1" dirty="0">
                <a:solidFill>
                  <a:srgbClr val="0000FF"/>
                </a:solidFill>
              </a:rPr>
              <a:t>/</a:t>
            </a:r>
            <a:r>
              <a:rPr lang="ko-KR" altLang="en-US" sz="1400" i="1" dirty="0">
                <a:solidFill>
                  <a:srgbClr val="0000FF"/>
                </a:solidFill>
              </a:rPr>
              <a:t>개선하게 된 내</a:t>
            </a:r>
            <a:r>
              <a:rPr lang="en-US" altLang="ko-KR" sz="1400" i="1" dirty="0">
                <a:solidFill>
                  <a:srgbClr val="0000FF"/>
                </a:solidFill>
              </a:rPr>
              <a:t>· </a:t>
            </a:r>
            <a:r>
              <a:rPr lang="ko-KR" altLang="en-US" sz="1400" i="1" dirty="0">
                <a:solidFill>
                  <a:srgbClr val="0000FF"/>
                </a:solidFill>
              </a:rPr>
              <a:t>외적 동기</a:t>
            </a:r>
          </a:p>
        </p:txBody>
      </p:sp>
    </p:spTree>
    <p:extLst>
      <p:ext uri="{BB962C8B-B14F-4D97-AF65-F5344CB8AC3E}">
        <p14:creationId xmlns:p14="http://schemas.microsoft.com/office/powerpoint/2010/main" val="3812788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1. </a:t>
            </a:r>
            <a:r>
              <a:rPr lang="ko-KR" altLang="en-US" sz="2400" b="1" dirty="0"/>
              <a:t>문제인식</a:t>
            </a:r>
            <a:r>
              <a:rPr lang="en-US" altLang="ko-KR" sz="2400" b="1" dirty="0"/>
              <a:t>(Problem)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1-2. </a:t>
            </a:r>
            <a:r>
              <a:rPr lang="ko-KR" altLang="en-US" b="1" dirty="0">
                <a:latin typeface="+mn-ea"/>
                <a:cs typeface="Arial" pitchFamily="34" charset="0"/>
              </a:rPr>
              <a:t>필요성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 </a:t>
            </a:r>
            <a:r>
              <a:rPr lang="ko-KR" altLang="en-US" sz="1400" i="1" dirty="0">
                <a:solidFill>
                  <a:srgbClr val="0000FF"/>
                </a:solidFill>
              </a:rPr>
              <a:t>제품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서비스</a:t>
            </a:r>
            <a:r>
              <a:rPr lang="en-US" altLang="ko-KR" sz="1400" i="1" dirty="0">
                <a:solidFill>
                  <a:srgbClr val="0000FF"/>
                </a:solidFill>
              </a:rPr>
              <a:t>)</a:t>
            </a:r>
            <a:r>
              <a:rPr lang="ko-KR" altLang="en-US" sz="1400" i="1" dirty="0">
                <a:solidFill>
                  <a:srgbClr val="0000FF"/>
                </a:solidFill>
              </a:rPr>
              <a:t>을 구현하고자 하는 목적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고객의 니즈를 해결하기 위한</a:t>
            </a:r>
            <a:r>
              <a:rPr lang="en-US" altLang="ko-KR" sz="1400" i="1" dirty="0">
                <a:solidFill>
                  <a:srgbClr val="0000FF"/>
                </a:solidFill>
              </a:rPr>
              <a:t> </a:t>
            </a:r>
            <a:r>
              <a:rPr lang="ko-KR" altLang="en-US" sz="1400" i="1" dirty="0">
                <a:solidFill>
                  <a:srgbClr val="0000FF"/>
                </a:solidFill>
              </a:rPr>
              <a:t>방안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필요성 등 기재</a:t>
            </a:r>
            <a:endParaRPr lang="en-US" altLang="ko-KR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640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2. </a:t>
            </a:r>
            <a:r>
              <a:rPr lang="ko-KR" altLang="en-US" sz="2400" b="1" dirty="0"/>
              <a:t>해결방안</a:t>
            </a:r>
            <a:r>
              <a:rPr lang="en-US" altLang="ko-KR" sz="2400" b="1" dirty="0"/>
              <a:t>(Solution)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7484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2-1. </a:t>
            </a:r>
            <a:r>
              <a:rPr lang="ko-KR" altLang="en-US" b="1" dirty="0">
                <a:latin typeface="+mn-ea"/>
                <a:cs typeface="Arial" pitchFamily="34" charset="0"/>
              </a:rPr>
              <a:t>제품 개요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아이템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하고자 하는 서비스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만들고자 하는 제품 등</a:t>
            </a:r>
            <a:r>
              <a:rPr lang="en-US" altLang="ko-KR" sz="1400" i="1" dirty="0">
                <a:solidFill>
                  <a:srgbClr val="0000FF"/>
                </a:solidFill>
              </a:rPr>
              <a:t>)</a:t>
            </a:r>
            <a:r>
              <a:rPr lang="ko-KR" altLang="en-US" sz="1400" i="1" dirty="0">
                <a:solidFill>
                  <a:srgbClr val="0000FF"/>
                </a:solidFill>
              </a:rPr>
              <a:t>에 대한 명확하고 구체적인 설명</a:t>
            </a:r>
          </a:p>
        </p:txBody>
      </p:sp>
    </p:spTree>
    <p:extLst>
      <p:ext uri="{BB962C8B-B14F-4D97-AF65-F5344CB8AC3E}">
        <p14:creationId xmlns:p14="http://schemas.microsoft.com/office/powerpoint/2010/main" val="19649865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2. </a:t>
            </a:r>
            <a:r>
              <a:rPr lang="ko-KR" altLang="en-US" sz="2400" b="1" dirty="0"/>
              <a:t>해결방안</a:t>
            </a:r>
            <a:r>
              <a:rPr lang="en-US" altLang="ko-KR" sz="2400" b="1" dirty="0"/>
              <a:t>(Solution)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2050" indent="-1162050"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2-2. </a:t>
            </a:r>
            <a:r>
              <a:rPr lang="ko-KR" altLang="en-US" b="1" dirty="0">
                <a:latin typeface="+mn-ea"/>
                <a:cs typeface="Arial" pitchFamily="34" charset="0"/>
              </a:rPr>
              <a:t>제품</a:t>
            </a:r>
            <a:r>
              <a:rPr lang="en-US" altLang="ko-KR" b="1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·</a:t>
            </a:r>
            <a:r>
              <a:rPr lang="ko-KR" altLang="en-US" b="1" dirty="0">
                <a:latin typeface="+mn-ea"/>
                <a:cs typeface="Arial" pitchFamily="34" charset="0"/>
              </a:rPr>
              <a:t>서비스의 개발 방안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marL="1162050" indent="-1162050"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marL="1162050" indent="-1162050"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1. </a:t>
            </a:r>
            <a:r>
              <a:rPr lang="ko-KR" altLang="en-US" sz="1400" i="1" dirty="0">
                <a:solidFill>
                  <a:srgbClr val="0000FF"/>
                </a:solidFill>
              </a:rPr>
              <a:t>제품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서비스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구현정도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소요기간 및 제작방법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자체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외주</a:t>
            </a:r>
            <a:r>
              <a:rPr lang="en-US" altLang="ko-KR" sz="1400" i="1" dirty="0">
                <a:solidFill>
                  <a:srgbClr val="0000FF"/>
                </a:solidFill>
              </a:rPr>
              <a:t>), </a:t>
            </a:r>
            <a:r>
              <a:rPr lang="ko-KR" altLang="en-US" sz="1400" i="1" dirty="0">
                <a:solidFill>
                  <a:srgbClr val="0000FF"/>
                </a:solidFill>
              </a:rPr>
              <a:t>아이템의 고도화 전략</a:t>
            </a:r>
            <a:br>
              <a:rPr lang="en-US" altLang="ko-KR" sz="1400" i="1" dirty="0">
                <a:solidFill>
                  <a:srgbClr val="0000FF"/>
                </a:solidFill>
              </a:rPr>
            </a:br>
            <a:r>
              <a:rPr lang="en-US" altLang="ko-KR" sz="1400" i="1" dirty="0">
                <a:solidFill>
                  <a:srgbClr val="0000FF"/>
                </a:solidFill>
              </a:rPr>
              <a:t>2. </a:t>
            </a:r>
            <a:r>
              <a:rPr lang="ko-KR" altLang="en-US" sz="1400" i="1" dirty="0">
                <a:solidFill>
                  <a:srgbClr val="0000FF"/>
                </a:solidFill>
              </a:rPr>
              <a:t>추진일정 등 사업 전체 로드맵 및</a:t>
            </a:r>
            <a:r>
              <a:rPr lang="en-US" altLang="ko-KR" sz="1400" i="1" dirty="0">
                <a:solidFill>
                  <a:srgbClr val="0000FF"/>
                </a:solidFill>
              </a:rPr>
              <a:t> </a:t>
            </a:r>
            <a:r>
              <a:rPr lang="ko-KR" altLang="en-US" sz="1400" i="1" dirty="0">
                <a:solidFill>
                  <a:srgbClr val="0000FF"/>
                </a:solidFill>
              </a:rPr>
              <a:t>협약 기간 내 사업계획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목표 및 달성 방안</a:t>
            </a:r>
            <a:r>
              <a:rPr lang="en-US" altLang="ko-KR" sz="1400" i="1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038378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2. </a:t>
            </a:r>
            <a:r>
              <a:rPr lang="ko-KR" altLang="en-US" sz="2400" b="1" dirty="0"/>
              <a:t>해결방안</a:t>
            </a:r>
            <a:r>
              <a:rPr lang="en-US" altLang="ko-KR" sz="2400" b="1" dirty="0"/>
              <a:t>(Solution)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2-3. </a:t>
            </a:r>
            <a:r>
              <a:rPr lang="ko-KR" altLang="en-US" b="1" dirty="0">
                <a:latin typeface="+mn-ea"/>
                <a:cs typeface="Arial" pitchFamily="34" charset="0"/>
              </a:rPr>
              <a:t>차별화 요소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fontAlgn="base" latinLnBrk="0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기능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효용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성분</a:t>
            </a:r>
            <a:r>
              <a:rPr lang="en-US" altLang="ko-KR" sz="1400" i="1" dirty="0">
                <a:solidFill>
                  <a:srgbClr val="0000FF"/>
                </a:solidFill>
              </a:rPr>
              <a:t>·</a:t>
            </a:r>
            <a:r>
              <a:rPr lang="ko-KR" altLang="en-US" sz="1400" i="1" dirty="0">
                <a:solidFill>
                  <a:srgbClr val="0000FF"/>
                </a:solidFill>
              </a:rPr>
              <a:t>디자인 등의 측면에서 현재 시장에서의 대체재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경쟁사</a:t>
            </a:r>
            <a:r>
              <a:rPr lang="en-US" altLang="ko-KR" sz="1400" i="1" dirty="0">
                <a:solidFill>
                  <a:srgbClr val="0000FF"/>
                </a:solidFill>
              </a:rPr>
              <a:t>) </a:t>
            </a:r>
            <a:r>
              <a:rPr lang="ko-KR" altLang="en-US" sz="1400" i="1" dirty="0">
                <a:solidFill>
                  <a:srgbClr val="0000FF"/>
                </a:solidFill>
              </a:rPr>
              <a:t>대비 우위요소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차별화 전략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고객 및 해당분야 전문가 등이 요구하는 문제점에 대한 개선방안 등을 기재</a:t>
            </a:r>
            <a:r>
              <a:rPr lang="en-US" altLang="ko-KR" sz="1400" i="1" dirty="0">
                <a:solidFill>
                  <a:srgbClr val="0000FF"/>
                </a:solidFill>
              </a:rPr>
              <a:t>(</a:t>
            </a:r>
            <a:r>
              <a:rPr lang="ko-KR" altLang="en-US" sz="1400" i="1" dirty="0">
                <a:solidFill>
                  <a:srgbClr val="0000FF"/>
                </a:solidFill>
              </a:rPr>
              <a:t>시장분석</a:t>
            </a:r>
            <a:r>
              <a:rPr lang="en-US" altLang="ko-KR" sz="1400" i="1" dirty="0">
                <a:solidFill>
                  <a:srgbClr val="0000FF"/>
                </a:solidFill>
              </a:rPr>
              <a:t> </a:t>
            </a:r>
            <a:r>
              <a:rPr lang="ko-KR" altLang="en-US" sz="1400" i="1" dirty="0">
                <a:solidFill>
                  <a:srgbClr val="0000FF"/>
                </a:solidFill>
              </a:rPr>
              <a:t>및 경쟁력 확보 방안</a:t>
            </a:r>
            <a:r>
              <a:rPr lang="en-US" altLang="ko-KR" sz="1400" i="1" dirty="0">
                <a:solidFill>
                  <a:srgbClr val="0000FF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248901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직선 연결선 3"/>
          <p:cNvCxnSpPr/>
          <p:nvPr/>
        </p:nvCxnSpPr>
        <p:spPr>
          <a:xfrm>
            <a:off x="85388" y="764704"/>
            <a:ext cx="8951108" cy="1970"/>
          </a:xfrm>
          <a:prstGeom prst="line">
            <a:avLst/>
          </a:prstGeom>
          <a:ln w="28575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303170" y="292006"/>
            <a:ext cx="87333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/>
              <a:t>3. </a:t>
            </a:r>
            <a:r>
              <a:rPr lang="ko-KR" altLang="en-US" sz="2400" b="1" dirty="0"/>
              <a:t>성장전략</a:t>
            </a:r>
            <a:r>
              <a:rPr lang="en-US" altLang="ko-KR" sz="2400" b="1" dirty="0"/>
              <a:t>(Scale-up)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395536" y="112474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62050" indent="-1162050" defTabSz="1043056">
              <a:buSzPct val="120000"/>
            </a:pPr>
            <a:r>
              <a:rPr lang="en-US" altLang="ko-KR" b="1" dirty="0">
                <a:latin typeface="+mn-ea"/>
                <a:cs typeface="Arial" pitchFamily="34" charset="0"/>
              </a:rPr>
              <a:t>3-1. </a:t>
            </a:r>
            <a:r>
              <a:rPr lang="ko-KR" altLang="en-US" b="1" dirty="0">
                <a:latin typeface="+mn-ea"/>
                <a:cs typeface="Arial" pitchFamily="34" charset="0"/>
              </a:rPr>
              <a:t>시장진입 및 성과창출 목표</a:t>
            </a:r>
            <a:endParaRPr lang="en-US" altLang="ko-KR" b="1" dirty="0">
              <a:latin typeface="+mn-ea"/>
              <a:cs typeface="Arial" pitchFamily="34" charset="0"/>
            </a:endParaRPr>
          </a:p>
          <a:p>
            <a:pPr marL="1162050" indent="-1162050" defTabSz="1043056">
              <a:buSzPct val="120000"/>
            </a:pPr>
            <a:endParaRPr lang="en-US" altLang="ko-KR" sz="1000" i="1" dirty="0">
              <a:solidFill>
                <a:srgbClr val="0000FF"/>
              </a:solidFill>
            </a:endParaRPr>
          </a:p>
          <a:p>
            <a:pPr marL="1162050" indent="-1162050" fontAlgn="base"/>
            <a:r>
              <a:rPr lang="en-US" altLang="ko-KR" sz="1400" i="1" dirty="0">
                <a:solidFill>
                  <a:srgbClr val="0000FF"/>
                </a:solidFill>
              </a:rPr>
              <a:t>※  (</a:t>
            </a:r>
            <a:r>
              <a:rPr lang="ko-KR" altLang="en-US" sz="1400" i="1" dirty="0">
                <a:solidFill>
                  <a:srgbClr val="0000FF"/>
                </a:solidFill>
              </a:rPr>
              <a:t>작성요령</a:t>
            </a:r>
            <a:r>
              <a:rPr lang="en-US" altLang="ko-KR" sz="1400" i="1" dirty="0">
                <a:solidFill>
                  <a:srgbClr val="0000FF"/>
                </a:solidFill>
              </a:rPr>
              <a:t>) 1. </a:t>
            </a:r>
            <a:r>
              <a:rPr lang="ko-KR" altLang="en-US" sz="1400" i="1" dirty="0">
                <a:solidFill>
                  <a:srgbClr val="0000FF"/>
                </a:solidFill>
              </a:rPr>
              <a:t>주 소비자층</a:t>
            </a:r>
            <a:r>
              <a:rPr lang="en-US" altLang="ko-KR" sz="1400" i="1" dirty="0">
                <a:solidFill>
                  <a:srgbClr val="0000FF"/>
                </a:solidFill>
              </a:rPr>
              <a:t>, </a:t>
            </a:r>
            <a:r>
              <a:rPr lang="ko-KR" altLang="en-US" sz="1400" i="1" dirty="0">
                <a:solidFill>
                  <a:srgbClr val="0000FF"/>
                </a:solidFill>
              </a:rPr>
              <a:t>목표시장에 진출하기 위한 구체적인 방안 및 성장가능성 등 제시</a:t>
            </a:r>
            <a:br>
              <a:rPr lang="en-US" altLang="ko-KR" sz="1400" i="1" dirty="0">
                <a:solidFill>
                  <a:srgbClr val="0000FF"/>
                </a:solidFill>
              </a:rPr>
            </a:br>
            <a:r>
              <a:rPr lang="en-US" altLang="ko-KR" sz="1400" i="1" dirty="0">
                <a:solidFill>
                  <a:srgbClr val="0000FF"/>
                </a:solidFill>
              </a:rPr>
              <a:t>2. </a:t>
            </a:r>
            <a:r>
              <a:rPr lang="ko-KR" altLang="en-US" sz="1400" i="1" dirty="0">
                <a:solidFill>
                  <a:srgbClr val="0000FF"/>
                </a:solidFill>
              </a:rPr>
              <a:t>창업아이템에 대한 수익모델을 제시</a:t>
            </a:r>
            <a:endParaRPr lang="en-US" altLang="ko-KR" sz="14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443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507</Words>
  <Application>Microsoft Office PowerPoint</Application>
  <PresentationFormat>화면 슬라이드 쇼(4:3)</PresentationFormat>
  <Paragraphs>47</Paragraphs>
  <Slides>11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11</vt:i4>
      </vt:variant>
    </vt:vector>
  </HeadingPairs>
  <TitlesOfParts>
    <vt:vector size="15" baseType="lpstr">
      <vt:lpstr>HY헤드라인M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박민배</dc:creator>
  <cp:lastModifiedBy>Lee HyeWon</cp:lastModifiedBy>
  <cp:revision>115</cp:revision>
  <cp:lastPrinted>2021-04-22T09:41:12Z</cp:lastPrinted>
  <dcterms:created xsi:type="dcterms:W3CDTF">2016-05-27T01:27:44Z</dcterms:created>
  <dcterms:modified xsi:type="dcterms:W3CDTF">2022-04-28T02:15:58Z</dcterms:modified>
</cp:coreProperties>
</file>