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7" r:id="rId2"/>
    <p:sldId id="256" r:id="rId3"/>
    <p:sldId id="257" r:id="rId4"/>
    <p:sldId id="262" r:id="rId5"/>
    <p:sldId id="263" r:id="rId6"/>
    <p:sldId id="264" r:id="rId7"/>
    <p:sldId id="265" r:id="rId8"/>
    <p:sldId id="271" r:id="rId9"/>
    <p:sldId id="266" r:id="rId10"/>
    <p:sldId id="258" r:id="rId11"/>
    <p:sldId id="273" r:id="rId12"/>
    <p:sldId id="276" r:id="rId13"/>
    <p:sldId id="284" r:id="rId14"/>
    <p:sldId id="281" r:id="rId15"/>
    <p:sldId id="280" r:id="rId16"/>
    <p:sldId id="283" r:id="rId17"/>
    <p:sldId id="285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86" r:id="rId31"/>
  </p:sldIdLst>
  <p:sldSz cx="9144000" cy="6858000" type="screen4x3"/>
  <p:notesSz cx="6865938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8E8E8"/>
    <a:srgbClr val="2365AD"/>
    <a:srgbClr val="27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0F1A-76A9-4CD9-889A-87BCCD86CDE7}" type="datetimeFigureOut">
              <a:rPr lang="ko-KR" altLang="en-US" smtClean="0"/>
              <a:pPr/>
              <a:t>2019-05-03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15EE9-C43C-4BAA-83B7-79A2FE9F56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CA990-EEDF-4E2B-A396-5EED6751B25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6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0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6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DC11-3577-409B-936D-FCB13CAB4B3F}" type="datetimeFigureOut">
              <a:rPr lang="ko-KR" altLang="en-US" smtClean="0"/>
              <a:pPr/>
              <a:t>2019-05-03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55FE96-4EBC-43FD-86C0-38573DA2DD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71450"/>
            <a:ext cx="9144000" cy="48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127651" y="0"/>
            <a:ext cx="2016349" cy="857250"/>
            <a:chOff x="3314700" y="0"/>
            <a:chExt cx="5829300" cy="2914650"/>
          </a:xfrm>
        </p:grpSpPr>
        <p:sp>
          <p:nvSpPr>
            <p:cNvPr id="9" name="자유형 8"/>
            <p:cNvSpPr/>
            <p:nvPr/>
          </p:nvSpPr>
          <p:spPr>
            <a:xfrm>
              <a:off x="3314700" y="0"/>
              <a:ext cx="5829300" cy="2914650"/>
            </a:xfrm>
            <a:custGeom>
              <a:avLst/>
              <a:gdLst>
                <a:gd name="connsiteX0" fmla="*/ 0 w 5829300"/>
                <a:gd name="connsiteY0" fmla="*/ 0 h 2914650"/>
                <a:gd name="connsiteX1" fmla="*/ 5829300 w 5829300"/>
                <a:gd name="connsiteY1" fmla="*/ 0 h 2914650"/>
                <a:gd name="connsiteX2" fmla="*/ 2914650 w 5829300"/>
                <a:gd name="connsiteY2" fmla="*/ 2914650 h 29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300" h="2914650">
                  <a:moveTo>
                    <a:pt x="0" y="0"/>
                  </a:moveTo>
                  <a:lnTo>
                    <a:pt x="5829300" y="0"/>
                  </a:lnTo>
                  <a:lnTo>
                    <a:pt x="2914650" y="2914650"/>
                  </a:lnTo>
                  <a:close/>
                </a:path>
              </a:pathLst>
            </a:custGeom>
            <a:solidFill>
              <a:srgbClr val="236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4666033" y="0"/>
              <a:ext cx="3126634" cy="1563317"/>
            </a:xfrm>
            <a:custGeom>
              <a:avLst/>
              <a:gdLst>
                <a:gd name="connsiteX0" fmla="*/ 0 w 3126634"/>
                <a:gd name="connsiteY0" fmla="*/ 0 h 1563317"/>
                <a:gd name="connsiteX1" fmla="*/ 3126634 w 3126634"/>
                <a:gd name="connsiteY1" fmla="*/ 0 h 1563317"/>
                <a:gd name="connsiteX2" fmla="*/ 1563317 w 3126634"/>
                <a:gd name="connsiteY2" fmla="*/ 1563317 h 156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6634" h="1563317">
                  <a:moveTo>
                    <a:pt x="0" y="0"/>
                  </a:moveTo>
                  <a:lnTo>
                    <a:pt x="3126634" y="0"/>
                  </a:lnTo>
                  <a:lnTo>
                    <a:pt x="1563317" y="1563317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자유형 10"/>
          <p:cNvSpPr/>
          <p:nvPr userDrawn="1"/>
        </p:nvSpPr>
        <p:spPr>
          <a:xfrm rot="5400000" flipH="1">
            <a:off x="-204788" y="204787"/>
            <a:ext cx="819150" cy="409575"/>
          </a:xfrm>
          <a:custGeom>
            <a:avLst/>
            <a:gdLst>
              <a:gd name="connsiteX0" fmla="*/ 1351334 w 2702668"/>
              <a:gd name="connsiteY0" fmla="*/ 0 h 1351334"/>
              <a:gd name="connsiteX1" fmla="*/ 0 w 2702668"/>
              <a:gd name="connsiteY1" fmla="*/ 1351334 h 1351334"/>
              <a:gd name="connsiteX2" fmla="*/ 2702668 w 2702668"/>
              <a:gd name="connsiteY2" fmla="*/ 1351334 h 13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668" h="1351334">
                <a:moveTo>
                  <a:pt x="1351334" y="0"/>
                </a:moveTo>
                <a:lnTo>
                  <a:pt x="0" y="1351334"/>
                </a:lnTo>
                <a:lnTo>
                  <a:pt x="2702668" y="135133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41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0" y="0"/>
            <a:ext cx="9133949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0" y="4838701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3314700" y="0"/>
            <a:ext cx="5829300" cy="2914650"/>
          </a:xfrm>
          <a:custGeom>
            <a:avLst/>
            <a:gdLst>
              <a:gd name="connsiteX0" fmla="*/ 0 w 5829300"/>
              <a:gd name="connsiteY0" fmla="*/ 0 h 2914650"/>
              <a:gd name="connsiteX1" fmla="*/ 5829300 w 5829300"/>
              <a:gd name="connsiteY1" fmla="*/ 0 h 2914650"/>
              <a:gd name="connsiteX2" fmla="*/ 2914650 w 5829300"/>
              <a:gd name="connsiteY2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9300" h="2914650">
                <a:moveTo>
                  <a:pt x="0" y="0"/>
                </a:moveTo>
                <a:lnTo>
                  <a:pt x="5829300" y="0"/>
                </a:lnTo>
                <a:lnTo>
                  <a:pt x="2914650" y="2914650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134100" y="819150"/>
            <a:ext cx="3009900" cy="6019800"/>
          </a:xfrm>
          <a:custGeom>
            <a:avLst/>
            <a:gdLst>
              <a:gd name="connsiteX0" fmla="*/ 3009900 w 3009900"/>
              <a:gd name="connsiteY0" fmla="*/ 0 h 6019800"/>
              <a:gd name="connsiteX1" fmla="*/ 3009900 w 3009900"/>
              <a:gd name="connsiteY1" fmla="*/ 6019800 h 6019800"/>
              <a:gd name="connsiteX2" fmla="*/ 0 w 3009900"/>
              <a:gd name="connsiteY2" fmla="*/ 30099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6019800">
                <a:moveTo>
                  <a:pt x="3009900" y="0"/>
                </a:moveTo>
                <a:lnTo>
                  <a:pt x="3009900" y="60198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>
            <a:off x="4800600" y="5080000"/>
            <a:ext cx="3556000" cy="1778000"/>
          </a:xfrm>
          <a:custGeom>
            <a:avLst/>
            <a:gdLst>
              <a:gd name="connsiteX0" fmla="*/ 1778000 w 3556000"/>
              <a:gd name="connsiteY0" fmla="*/ 0 h 1778000"/>
              <a:gd name="connsiteX1" fmla="*/ 3556000 w 3556000"/>
              <a:gd name="connsiteY1" fmla="*/ 1778000 h 1778000"/>
              <a:gd name="connsiteX2" fmla="*/ 0 w 3556000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0" h="1778000">
                <a:moveTo>
                  <a:pt x="1778000" y="0"/>
                </a:moveTo>
                <a:lnTo>
                  <a:pt x="3556000" y="1778000"/>
                </a:lnTo>
                <a:lnTo>
                  <a:pt x="0" y="1778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19280" y="2170970"/>
            <a:ext cx="675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71C3"/>
                </a:solidFill>
                <a:latin typeface="HY견고딕" pitchFamily="18" charset="-127"/>
                <a:ea typeface="HY견고딕" pitchFamily="18" charset="-127"/>
              </a:rPr>
              <a:t>대학교 전문 프로그램</a:t>
            </a:r>
            <a:endParaRPr lang="en-US" altLang="ko-KR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자유형 38"/>
          <p:cNvSpPr/>
          <p:nvPr/>
        </p:nvSpPr>
        <p:spPr>
          <a:xfrm>
            <a:off x="4666033" y="0"/>
            <a:ext cx="3126634" cy="1563317"/>
          </a:xfrm>
          <a:custGeom>
            <a:avLst/>
            <a:gdLst>
              <a:gd name="connsiteX0" fmla="*/ 0 w 3126634"/>
              <a:gd name="connsiteY0" fmla="*/ 0 h 1563317"/>
              <a:gd name="connsiteX1" fmla="*/ 3126634 w 3126634"/>
              <a:gd name="connsiteY1" fmla="*/ 0 h 1563317"/>
              <a:gd name="connsiteX2" fmla="*/ 1563317 w 3126634"/>
              <a:gd name="connsiteY2" fmla="*/ 1563317 h 156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6634" h="1563317">
                <a:moveTo>
                  <a:pt x="0" y="0"/>
                </a:moveTo>
                <a:lnTo>
                  <a:pt x="3126634" y="0"/>
                </a:lnTo>
                <a:lnTo>
                  <a:pt x="1563317" y="1563317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자유형 41"/>
          <p:cNvSpPr/>
          <p:nvPr/>
        </p:nvSpPr>
        <p:spPr>
          <a:xfrm>
            <a:off x="7485433" y="2170483"/>
            <a:ext cx="1658567" cy="3317134"/>
          </a:xfrm>
          <a:custGeom>
            <a:avLst/>
            <a:gdLst>
              <a:gd name="connsiteX0" fmla="*/ 1658567 w 1658567"/>
              <a:gd name="connsiteY0" fmla="*/ 0 h 3317134"/>
              <a:gd name="connsiteX1" fmla="*/ 1658567 w 1658567"/>
              <a:gd name="connsiteY1" fmla="*/ 3317134 h 3317134"/>
              <a:gd name="connsiteX2" fmla="*/ 0 w 1658567"/>
              <a:gd name="connsiteY2" fmla="*/ 1658567 h 331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8567" h="3317134">
                <a:moveTo>
                  <a:pt x="1658567" y="0"/>
                </a:moveTo>
                <a:lnTo>
                  <a:pt x="1658567" y="3317134"/>
                </a:lnTo>
                <a:lnTo>
                  <a:pt x="0" y="16585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연결선 45"/>
          <p:cNvCxnSpPr/>
          <p:nvPr/>
        </p:nvCxnSpPr>
        <p:spPr>
          <a:xfrm>
            <a:off x="287565" y="3678949"/>
            <a:ext cx="5407499" cy="0"/>
          </a:xfrm>
          <a:prstGeom prst="line">
            <a:avLst/>
          </a:prstGeom>
          <a:ln>
            <a:solidFill>
              <a:srgbClr val="277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3076" y="2884283"/>
            <a:ext cx="675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교육제안서</a:t>
            </a:r>
            <a:endParaRPr lang="en-US" altLang="ko-KR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401" y="5017786"/>
            <a:ext cx="4029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"/>
            </a:pPr>
            <a:r>
              <a:rPr lang="ko-KR" altLang="en-US" sz="1500" b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㈜ 한국교육진흥원</a:t>
            </a:r>
            <a:endParaRPr lang="en-US" altLang="ko-KR" sz="15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"/>
            </a:pPr>
            <a:r>
              <a:rPr lang="ko-KR" altLang="en-US" sz="15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김준석 팀장 </a:t>
            </a:r>
            <a:r>
              <a:rPr lang="en-US" altLang="ko-KR" sz="15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(***-*****-*****)</a:t>
            </a:r>
            <a:endParaRPr lang="en-US" altLang="ko-KR" sz="15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6973152" descr="EMB000012ec19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6" y="5052804"/>
            <a:ext cx="795235" cy="7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3453" y="201324"/>
            <a:ext cx="289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 | 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일정표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029" y="914400"/>
            <a:ext cx="1986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365AD"/>
              </a:buClr>
              <a:buFont typeface="Wingdings" panose="05000000000000000000" pitchFamily="2" charset="2"/>
              <a:buChar char="£"/>
            </a:pPr>
            <a:r>
              <a:rPr lang="en-US" altLang="ko-KR" sz="15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 </a:t>
            </a:r>
            <a:r>
              <a:rPr lang="ko-KR" altLang="en-US" sz="15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일차 </a:t>
            </a:r>
            <a:endParaRPr lang="en-US" altLang="ko-KR" sz="1500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9902" y="1339334"/>
          <a:ext cx="3962056" cy="504346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0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09:00 ~ 09:30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집결 및 학교출발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아침간식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09:30 ~ 10:30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이동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10:30 ~ 11:30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전공관련 기업 탐방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11:30 ~ 12:00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이동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12:00 ~ 13:00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중식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체크인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14:00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팀빌딩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15:00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탐방기업 인재상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16:00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나의 목표기업을 잡아라</a:t>
                      </a:r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(1)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간식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17:00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나의 목표기업을 잡아라</a:t>
                      </a:r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(2)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18:00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꿈을 향한 비전설계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19:00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석식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인근식당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20:00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국가산업단지 전망대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20:00 ~ 21:00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해상케이블카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21:00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~ 22:00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취침 및</a:t>
                      </a:r>
                      <a:r>
                        <a:rPr lang="ko-KR" altLang="en-US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인원점검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864794" y="1335213"/>
          <a:ext cx="3962056" cy="201738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0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세부내용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08:00 ~ 09:00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조식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호텔뷔페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09:00 ~ 10:00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울려라</a:t>
                      </a:r>
                      <a:r>
                        <a:rPr lang="en-US" altLang="ko-KR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! </a:t>
                      </a:r>
                      <a:r>
                        <a:rPr lang="ko-KR" altLang="en-US" sz="1200" b="1" dirty="0" err="1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골든벨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10:00 ~ 11:00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206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전공연계 인사 특강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간식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12:00 ~ 13:00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중식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인근식당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r>
                        <a:rPr lang="en-US" altLang="ko-KR" sz="1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:00 ~ 14:00</a:t>
                      </a:r>
                      <a:endParaRPr lang="en-US" altLang="ko-KR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이동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88105" y="976183"/>
            <a:ext cx="1986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365AD"/>
              </a:buClr>
              <a:buFont typeface="Wingdings" panose="05000000000000000000" pitchFamily="2" charset="2"/>
              <a:buChar char="£"/>
            </a:pPr>
            <a:r>
              <a:rPr lang="en-US" altLang="ko-KR" sz="15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 </a:t>
            </a:r>
            <a:r>
              <a:rPr lang="ko-KR" altLang="en-US" sz="1500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일차 </a:t>
            </a:r>
            <a:endParaRPr lang="en-US" altLang="ko-KR" sz="1500" spc="-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9" name="Picture 5" descr="C:\Users\desk\AppData\Local\Microsoft\Windows\Temporary Internet Files\Content.IE5\H4ZT7NLF\nc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950" y="5029200"/>
            <a:ext cx="1860550" cy="1282700"/>
          </a:xfrm>
          <a:prstGeom prst="rect">
            <a:avLst/>
          </a:prstGeom>
          <a:noFill/>
        </p:spPr>
      </p:pic>
      <p:pic>
        <p:nvPicPr>
          <p:cNvPr id="1031" name="Picture 7" descr="C:\Users\desk\AppData\Local\Microsoft\Windows\Temporary Internet Files\Content.IE5\H4ZT7NLF\IMG_93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300" y="5016500"/>
            <a:ext cx="1955800" cy="1270000"/>
          </a:xfrm>
          <a:prstGeom prst="rect">
            <a:avLst/>
          </a:prstGeom>
          <a:noFill/>
        </p:spPr>
      </p:pic>
      <p:pic>
        <p:nvPicPr>
          <p:cNvPr id="1035" name="Picture 11" descr="C:\Users\desk\AppData\Local\Microsoft\Windows\Temporary Internet Files\Content.IE5\H4ZT7NLF\여명학교_여행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3554603"/>
            <a:ext cx="1866900" cy="1309497"/>
          </a:xfrm>
          <a:prstGeom prst="rect">
            <a:avLst/>
          </a:prstGeom>
          <a:noFill/>
        </p:spPr>
      </p:pic>
      <p:pic>
        <p:nvPicPr>
          <p:cNvPr id="1041" name="Picture 17" descr="C:\Users\desk\AppData\Local\Microsoft\Windows\Temporary Internet Files\Content.IE5\OPTBLM6B\IMG_718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5300" y="3556001"/>
            <a:ext cx="1962149" cy="132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538843" y="1507859"/>
            <a:ext cx="3487057" cy="1997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3453" y="201324"/>
            <a:ext cx="289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 |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숙박 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029" y="1028700"/>
            <a:ext cx="338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365AD"/>
              </a:buClr>
              <a:buFont typeface="Wingdings" panose="05000000000000000000" pitchFamily="2" charset="2"/>
              <a:buChar char="£"/>
            </a:pPr>
            <a:r>
              <a:rPr lang="ko-KR" altLang="en-US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여수</a:t>
            </a:r>
            <a:r>
              <a:rPr lang="en-US" altLang="ko-KR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spc="-1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헤이븐</a:t>
            </a:r>
            <a:r>
              <a:rPr lang="ko-KR" altLang="en-US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호텔</a:t>
            </a:r>
            <a:r>
              <a:rPr lang="en-US" altLang="ko-KR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협의 후 결정</a:t>
            </a:r>
            <a:r>
              <a:rPr lang="en-US" altLang="ko-KR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410" y="1560472"/>
            <a:ext cx="3417390" cy="18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    치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전남 여수시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객    실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170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객실 보유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    사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내부식당 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 회 장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60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90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120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부대시설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편의점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3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인피니티풀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온수가동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</a:pP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         -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투숙객무료이용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4" y="1104900"/>
            <a:ext cx="449091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2" y="3665537"/>
            <a:ext cx="3779837" cy="264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3452" y="201324"/>
            <a:ext cx="3999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산업체 견학</a:t>
            </a:r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(ex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공업계열</a:t>
            </a:r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8843" y="1507859"/>
            <a:ext cx="5201557" cy="104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2029" y="1028700"/>
            <a:ext cx="338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365AD"/>
              </a:buClr>
              <a:buFont typeface="Wingdings" panose="05000000000000000000" pitchFamily="2" charset="2"/>
              <a:buChar char="£"/>
            </a:pPr>
            <a:r>
              <a:rPr lang="ko-KR" altLang="en-US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여수</a:t>
            </a:r>
            <a:r>
              <a:rPr lang="en-US" altLang="ko-KR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국가산업단지</a:t>
            </a:r>
            <a:endParaRPr lang="ko-KR" altLang="en-US" b="1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410" y="1560472"/>
            <a:ext cx="48016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     치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전남 여수시 </a:t>
            </a:r>
            <a:r>
              <a:rPr lang="ko-KR" altLang="en-US" sz="13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중흥동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3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화치동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3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낙포동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일원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조성목적 </a:t>
            </a:r>
            <a:r>
              <a:rPr lang="en-US" altLang="ko-KR" sz="13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종합석유화학단지 육성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ko-KR" altLang="en-US" sz="13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주요업종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석유화학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정유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비료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기계</a:t>
            </a:r>
            <a:r>
              <a:rPr lang="en-US" altLang="ko-KR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비금속 등</a:t>
            </a:r>
            <a:endParaRPr lang="en-US" altLang="ko-KR" sz="1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776638"/>
            <a:ext cx="5266821" cy="34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desk\AppData\Local\Microsoft\Windows\Temporary Internet Files\Content.IE5\M188P621\여수국가산업단지+배치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1515658"/>
            <a:ext cx="2870200" cy="1913849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825" y="4516439"/>
            <a:ext cx="2225675" cy="85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1239" y="5435600"/>
            <a:ext cx="2265361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0925" y="3630885"/>
            <a:ext cx="2606675" cy="9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7002" y="1117828"/>
            <a:ext cx="4278461" cy="67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56" y="1966017"/>
            <a:ext cx="83675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운영방법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 진행시간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1H</a:t>
            </a:r>
            <a:endParaRPr lang="en-US" altLang="ko-KR" sz="1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교육개요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  </a:t>
            </a:r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팀협력을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통해 서로 공감하기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기대효과   공동체 의식 가질 수 있다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.</a:t>
            </a:r>
          </a:p>
        </p:txBody>
      </p:sp>
      <p:cxnSp>
        <p:nvCxnSpPr>
          <p:cNvPr id="3" name="직선 연결선 2"/>
          <p:cNvCxnSpPr/>
          <p:nvPr/>
        </p:nvCxnSpPr>
        <p:spPr>
          <a:xfrm rot="5400000">
            <a:off x="20513" y="2495379"/>
            <a:ext cx="875009" cy="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450" y="1304925"/>
            <a:ext cx="423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 우리가 하나될 때 </a:t>
            </a:r>
            <a:r>
              <a:rPr lang="en-US" altLang="ko-KR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(</a:t>
            </a:r>
            <a:r>
              <a:rPr lang="ko-KR" altLang="en-US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팀 빌딩</a:t>
            </a:r>
            <a:r>
              <a:rPr lang="en-US" altLang="ko-KR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)</a:t>
            </a:r>
            <a:endParaRPr lang="ko-KR" altLang="en-US" sz="2000" b="1" dirty="0">
              <a:solidFill>
                <a:srgbClr val="1482AC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24195" y="3524251"/>
            <a:ext cx="8324850" cy="2828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 </a:t>
            </a:r>
            <a:r>
              <a:rPr lang="ko-KR" altLang="en-US" sz="1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팀빌딩의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개요 및 취지 </a:t>
            </a:r>
            <a:r>
              <a:rPr lang="ko-KR" altLang="en-US" sz="1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일아보기</a:t>
            </a:r>
            <a:endParaRPr lang="en-US" altLang="ko-KR" sz="14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4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sym typeface="Wingdings 2"/>
              </a:rPr>
              <a:t>창의적 </a:t>
            </a:r>
            <a:r>
              <a:rPr lang="ko-KR" altLang="en-US" sz="1400" dirty="0" err="1" smtClean="0">
                <a:solidFill>
                  <a:schemeClr val="tx1"/>
                </a:solidFill>
                <a:sym typeface="Wingdings 2"/>
              </a:rPr>
              <a:t>팀명</a:t>
            </a:r>
            <a:r>
              <a:rPr lang="en-US" altLang="ko-KR" sz="1400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sym typeface="Wingdings 2"/>
              </a:rPr>
              <a:t>팀 구호 만들기</a:t>
            </a:r>
            <a:endParaRPr lang="en-US" altLang="ko-KR" sz="14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4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sym typeface="Wingdings 2"/>
              </a:rPr>
              <a:t>한마음 일체감 훈련 배우기</a:t>
            </a:r>
            <a:endParaRPr lang="en-US" altLang="ko-KR" sz="14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tx1"/>
              </a:solidFill>
              <a:sym typeface="Wingdings 2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학습도구  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Workbook, </a:t>
            </a:r>
            <a:r>
              <a:rPr lang="ko-KR" altLang="en-US" sz="1200" b="1" dirty="0" err="1" smtClean="0">
                <a:solidFill>
                  <a:schemeClr val="tx1"/>
                </a:solidFill>
                <a:sym typeface="Wingdings 2"/>
              </a:rPr>
              <a:t>빔프로젝트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노트북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교재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 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                      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전지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유성매직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투명테이프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  수  법   강의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20%,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활동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60%,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발표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20%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609600" y="3171825"/>
            <a:ext cx="1981200" cy="37147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프로그램세부내용</a:t>
            </a:r>
            <a:endParaRPr lang="ko-KR" altLang="en-US" sz="1600" b="1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" name="_x517171432" descr="EMB000021340d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610" y="3679752"/>
            <a:ext cx="1818168" cy="1201478"/>
          </a:xfrm>
          <a:prstGeom prst="rect">
            <a:avLst/>
          </a:prstGeom>
          <a:noFill/>
        </p:spPr>
      </p:pic>
      <p:pic>
        <p:nvPicPr>
          <p:cNvPr id="30" name="_x216354680" descr="EMB000021340b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552" y="3691187"/>
            <a:ext cx="1701307" cy="1168778"/>
          </a:xfrm>
          <a:prstGeom prst="rect">
            <a:avLst/>
          </a:prstGeom>
          <a:noFill/>
        </p:spPr>
      </p:pic>
      <p:pic>
        <p:nvPicPr>
          <p:cNvPr id="34" name="_x216351160" descr="EMB000021340b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05" y="5051352"/>
            <a:ext cx="1882967" cy="1169580"/>
          </a:xfrm>
          <a:prstGeom prst="rect">
            <a:avLst/>
          </a:prstGeom>
          <a:noFill/>
        </p:spPr>
      </p:pic>
      <p:pic>
        <p:nvPicPr>
          <p:cNvPr id="35" name="_x213268320" descr="EMB000021340d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2" y="5051353"/>
            <a:ext cx="1757914" cy="115894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23453" y="201324"/>
            <a:ext cx="289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과업수행세부계획 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7002" y="1041628"/>
            <a:ext cx="4278461" cy="67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56" y="1804092"/>
            <a:ext cx="8672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운영방법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 진행시간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1H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교육개요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  탐방기업과 자신의 직무스토리 완성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기대효과   취업기초를 탄탄히 하는 자기변화와 목표관리의 방법에 알고 실천 할 수 있다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.</a:t>
            </a:r>
          </a:p>
        </p:txBody>
      </p:sp>
      <p:cxnSp>
        <p:nvCxnSpPr>
          <p:cNvPr id="3" name="직선 연결선 2"/>
          <p:cNvCxnSpPr/>
          <p:nvPr/>
        </p:nvCxnSpPr>
        <p:spPr>
          <a:xfrm rot="16200000" flipH="1">
            <a:off x="6225" y="2358899"/>
            <a:ext cx="875009" cy="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450" y="1228725"/>
            <a:ext cx="423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 탐방기업 인재상</a:t>
            </a:r>
            <a:endParaRPr lang="ko-KR" altLang="en-US" sz="2000" b="1" dirty="0">
              <a:solidFill>
                <a:srgbClr val="1482AC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85775" y="3343275"/>
            <a:ext cx="8496300" cy="300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 2"/>
              <a:buChar char="¡"/>
            </a:pPr>
            <a:r>
              <a:rPr lang="en-US" altLang="ko-KR" sz="1200" b="1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sym typeface="Wingdings 2"/>
              </a:rPr>
              <a:t>다양한 직무이해와 직무분석</a:t>
            </a:r>
            <a:endParaRPr lang="en-US" altLang="ko-KR" sz="1200" b="1" dirty="0" smtClean="0">
              <a:solidFill>
                <a:srgbClr val="0070C0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탐방기업의 다양한 지원직무와 기업조직문화의 이해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구체적인 지원직무 선정을 통한 적극적인 취업준비 동기부여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¡"/>
            </a:pPr>
            <a:r>
              <a:rPr lang="en-US" altLang="ko-KR" sz="1400" b="1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sym typeface="Wingdings 2"/>
              </a:rPr>
              <a:t>나에게 맞는 직무와 강점을 통한 역량 도출</a:t>
            </a:r>
            <a:endParaRPr lang="en-US" altLang="ko-KR" sz="1400" b="1" dirty="0" smtClean="0">
              <a:solidFill>
                <a:srgbClr val="0070C0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 지원 직무에 맞는 맞춤형 대학생활 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ON </a:t>
            </a:r>
            <a:r>
              <a:rPr lang="ko-KR" altLang="en-US" sz="1200" dirty="0" err="1" smtClean="0">
                <a:solidFill>
                  <a:schemeClr val="tx1"/>
                </a:solidFill>
                <a:sym typeface="Wingdings 2"/>
              </a:rPr>
              <a:t>스펙설계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sym typeface="Wingdings 2"/>
              </a:rPr>
              <a:t>직무적합형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인재가 되기 위한 직무스토리 완성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학습도구  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Workbook, </a:t>
            </a:r>
            <a:r>
              <a:rPr lang="ko-KR" altLang="en-US" sz="1200" b="1" dirty="0" err="1" smtClean="0">
                <a:solidFill>
                  <a:schemeClr val="tx1"/>
                </a:solidFill>
                <a:sym typeface="Wingdings 2"/>
              </a:rPr>
              <a:t>빔프로젝트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노트북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교재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</a:t>
            </a:r>
            <a:r>
              <a:rPr lang="ko-KR" altLang="en-US" sz="1200" b="1" dirty="0" err="1" smtClean="0">
                <a:solidFill>
                  <a:schemeClr val="tx1"/>
                </a:solidFill>
                <a:sym typeface="Wingdings 2"/>
              </a:rPr>
              <a:t>스마트폰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개인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),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 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                      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전지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유성매직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투명테이프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  수  법   강의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20%,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활동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60%,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발표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20%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609600" y="2971800"/>
            <a:ext cx="1981200" cy="37147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프로그램세부내용</a:t>
            </a:r>
            <a:endParaRPr lang="ko-KR" altLang="en-US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3014" y="3150394"/>
            <a:ext cx="2753870" cy="339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3453" y="201324"/>
            <a:ext cx="289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과업수행세부계획 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7002" y="1016228"/>
            <a:ext cx="4278461" cy="67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56" y="1778692"/>
            <a:ext cx="83675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운영방법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 진행시간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2H /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인원구성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: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반 별 운영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교육개요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  전공관련 기업에 대해 알아보고 분석한다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기대효과   나의 취업희망기업을 분석하고 목표기업을 선정할 수 있다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.</a:t>
            </a:r>
          </a:p>
        </p:txBody>
      </p:sp>
      <p:cxnSp>
        <p:nvCxnSpPr>
          <p:cNvPr id="3" name="직선 연결선 2"/>
          <p:cNvCxnSpPr/>
          <p:nvPr/>
        </p:nvCxnSpPr>
        <p:spPr>
          <a:xfrm rot="16200000" flipH="1">
            <a:off x="6225" y="2333499"/>
            <a:ext cx="875009" cy="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450" y="1203325"/>
            <a:ext cx="423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 나의 목표기업을 </a:t>
            </a:r>
            <a:r>
              <a:rPr lang="en-US" altLang="ko-KR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JOB</a:t>
            </a:r>
            <a:r>
              <a:rPr lang="ko-KR" altLang="en-US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아라</a:t>
            </a:r>
            <a:endParaRPr lang="ko-KR" altLang="en-US" sz="2000" b="1" dirty="0">
              <a:solidFill>
                <a:srgbClr val="1482AC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85775" y="3317875"/>
            <a:ext cx="8496300" cy="300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 2"/>
              <a:buChar char="¡"/>
            </a:pPr>
            <a:r>
              <a:rPr lang="en-US" altLang="ko-KR" sz="1200" b="1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sym typeface="Wingdings 2"/>
              </a:rPr>
              <a:t>전공관련 업계 분석</a:t>
            </a:r>
            <a:endParaRPr lang="en-US" altLang="ko-KR" sz="1200" b="1" dirty="0" smtClean="0">
              <a:solidFill>
                <a:srgbClr val="0070C0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기업분석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(</a:t>
            </a:r>
            <a:r>
              <a:rPr lang="ko-KR" altLang="en-US" sz="1200" dirty="0" err="1" smtClean="0">
                <a:solidFill>
                  <a:schemeClr val="tx1"/>
                </a:solidFill>
                <a:sym typeface="Wingdings 2"/>
              </a:rPr>
              <a:t>팀빌딩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)</a:t>
            </a: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주력사업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sym typeface="Wingdings 2"/>
              </a:rPr>
              <a:t>연매출액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자본금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연봉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복지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인재상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경쟁업체 등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채용분야별 직무 분석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¡"/>
            </a:pPr>
            <a:r>
              <a:rPr lang="en-US" altLang="ko-KR" sz="1200" b="1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sym typeface="Wingdings 2"/>
              </a:rPr>
              <a:t>나의 직무분석</a:t>
            </a:r>
            <a:endParaRPr lang="en-US" altLang="ko-KR" sz="1200" b="1" dirty="0" smtClean="0">
              <a:solidFill>
                <a:srgbClr val="0070C0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나의 직업기초능력 확인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분야별 직무이해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학습도구  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Workbook, </a:t>
            </a:r>
            <a:r>
              <a:rPr lang="ko-KR" altLang="en-US" sz="1200" b="1" dirty="0" err="1" smtClean="0">
                <a:solidFill>
                  <a:schemeClr val="tx1"/>
                </a:solidFill>
                <a:sym typeface="Wingdings 2"/>
              </a:rPr>
              <a:t>빔프로젝트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노트북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교재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</a:t>
            </a:r>
            <a:r>
              <a:rPr lang="ko-KR" altLang="en-US" sz="1200" b="1" dirty="0" err="1" smtClean="0">
                <a:solidFill>
                  <a:schemeClr val="tx1"/>
                </a:solidFill>
                <a:sym typeface="Wingdings 2"/>
              </a:rPr>
              <a:t>스마트폰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개인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),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 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                      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전지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유성매직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투명테이프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  수  법   강의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20%,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활동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60%,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발표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20%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609600" y="2946400"/>
            <a:ext cx="1981200" cy="37147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프로그램세부내용</a:t>
            </a:r>
            <a:endParaRPr lang="ko-KR" altLang="en-US" sz="16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47" y="4968916"/>
            <a:ext cx="1617104" cy="117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7623" y="2421247"/>
            <a:ext cx="1300102" cy="350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74" y="4950606"/>
            <a:ext cx="1751526" cy="119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3453" y="201324"/>
            <a:ext cx="289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과업수행세부계획 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7002" y="1105128"/>
            <a:ext cx="4278461" cy="67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56" y="1867592"/>
            <a:ext cx="8672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운영방법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 진행시간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1H /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인원구성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: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반 별 운영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교육개요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  자신의 꿈을 이루기 위한 목표설정과 비전 수립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기대효과   열정과 긍정적 에너지가 넘치는 비전 설정과 </a:t>
            </a:r>
            <a:r>
              <a:rPr lang="ko-KR" altLang="en-US" sz="1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셀프리더십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함양</a:t>
            </a:r>
            <a:endParaRPr lang="en-US" altLang="ko-KR" sz="1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</p:txBody>
      </p:sp>
      <p:cxnSp>
        <p:nvCxnSpPr>
          <p:cNvPr id="3" name="직선 연결선 2"/>
          <p:cNvCxnSpPr/>
          <p:nvPr/>
        </p:nvCxnSpPr>
        <p:spPr>
          <a:xfrm rot="16200000" flipH="1">
            <a:off x="6225" y="2422399"/>
            <a:ext cx="875009" cy="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450" y="1292225"/>
            <a:ext cx="423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 꿈을 향한 나만의 비전설계</a:t>
            </a:r>
            <a:endParaRPr lang="ko-KR" altLang="en-US" sz="2000" b="1" dirty="0">
              <a:solidFill>
                <a:srgbClr val="1482AC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85775" y="3406775"/>
            <a:ext cx="8496300" cy="300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 2"/>
              <a:buChar char="¡"/>
            </a:pPr>
            <a:r>
              <a:rPr lang="en-US" altLang="ko-KR" sz="1200" b="1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sym typeface="Wingdings 2"/>
              </a:rPr>
              <a:t>꿈을 향한 나의 비전 설계</a:t>
            </a:r>
            <a:endParaRPr lang="en-US" altLang="ko-KR" sz="1200" b="1" dirty="0" smtClean="0">
              <a:solidFill>
                <a:srgbClr val="0070C0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성공하는 사람들의 특성</a:t>
            </a:r>
            <a:endParaRPr lang="en-US" altLang="ko-KR" sz="1200" b="1" dirty="0" smtClean="0">
              <a:solidFill>
                <a:srgbClr val="0070C0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나의 꿈과 목표는 무엇인가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?</a:t>
            </a: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나의 꿈과 목표를 이루기 위한 필요역량과 스킬 탐색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꿈을 실현시키기 위한 비전설계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졸업 후 </a:t>
            </a:r>
            <a:r>
              <a:rPr lang="en-US" altLang="ko-KR" sz="1200" dirty="0" smtClean="0">
                <a:solidFill>
                  <a:schemeClr val="tx1"/>
                </a:solidFill>
                <a:sym typeface="Wingdings 2"/>
              </a:rPr>
              <a:t>10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년 뒤 자기모습 그려보기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70C0"/>
                </a:solidFill>
                <a:sym typeface="Wingdings 2"/>
              </a:rPr>
              <a:t>발표 및 공유</a:t>
            </a:r>
            <a:endParaRPr lang="en-US" altLang="ko-KR" sz="14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학습도구  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Workbook, </a:t>
            </a:r>
            <a:r>
              <a:rPr lang="ko-KR" altLang="en-US" sz="1200" b="1" dirty="0" err="1" smtClean="0">
                <a:solidFill>
                  <a:schemeClr val="tx1"/>
                </a:solidFill>
                <a:sym typeface="Wingdings 2"/>
              </a:rPr>
              <a:t>빔프로젝트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노트북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교재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 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  수  법   강의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40%,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활동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40%,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발표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20%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609600" y="3035300"/>
            <a:ext cx="1981200" cy="37147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프로그램세부내용</a:t>
            </a:r>
            <a:endParaRPr lang="ko-KR" altLang="en-US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71081"/>
            <a:ext cx="1833562" cy="134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9" y="5006975"/>
            <a:ext cx="1833561" cy="120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571080"/>
            <a:ext cx="1676400" cy="13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960539"/>
            <a:ext cx="1676400" cy="12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3453" y="201324"/>
            <a:ext cx="289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과업수행세부계획 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7002" y="978128"/>
            <a:ext cx="4278461" cy="670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a typeface="나눔바른고딕" panose="020B0603020101020101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56" y="1740592"/>
            <a:ext cx="8672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운영방법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 진행시간 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1H /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교육개요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  탐방기업에 대한 바른 이해</a:t>
            </a:r>
            <a:endParaRPr lang="en-US" altLang="ko-KR" sz="1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기대효과   </a:t>
            </a:r>
            <a:r>
              <a:rPr lang="ko-KR" altLang="en-US" sz="1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참여식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 교육을 통한 전공 및 탐방기업에 관한 정보와 지식을 습득한다</a:t>
            </a:r>
            <a:r>
              <a: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 2"/>
              </a:rPr>
              <a:t>.</a:t>
            </a:r>
          </a:p>
        </p:txBody>
      </p:sp>
      <p:cxnSp>
        <p:nvCxnSpPr>
          <p:cNvPr id="3" name="직선 연결선 2"/>
          <p:cNvCxnSpPr/>
          <p:nvPr/>
        </p:nvCxnSpPr>
        <p:spPr>
          <a:xfrm rot="16200000" flipH="1">
            <a:off x="6225" y="2295399"/>
            <a:ext cx="875009" cy="7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2450" y="1165225"/>
            <a:ext cx="423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 울려라</a:t>
            </a:r>
            <a:r>
              <a:rPr lang="en-US" altLang="ko-KR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! </a:t>
            </a:r>
            <a:r>
              <a:rPr lang="ko-KR" altLang="en-US" sz="2000" b="1" dirty="0" err="1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골든벨</a:t>
            </a:r>
            <a:r>
              <a:rPr lang="en-US" altLang="ko-KR" sz="2000" b="1" dirty="0" smtClean="0">
                <a:solidFill>
                  <a:srgbClr val="1482AC"/>
                </a:solidFill>
                <a:latin typeface="HY울릉도M" pitchFamily="18" charset="-127"/>
                <a:ea typeface="HY울릉도M" pitchFamily="18" charset="-127"/>
                <a:sym typeface="Wingdings 2"/>
              </a:rPr>
              <a:t>!</a:t>
            </a:r>
            <a:endParaRPr lang="ko-KR" altLang="en-US" sz="2000" b="1" dirty="0">
              <a:solidFill>
                <a:srgbClr val="1482AC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85775" y="3279775"/>
            <a:ext cx="8496300" cy="300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 2"/>
              <a:buChar char="¡"/>
            </a:pPr>
            <a:r>
              <a:rPr lang="en-US" altLang="ko-KR" sz="1400" b="1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sym typeface="Wingdings 2"/>
              </a:rPr>
              <a:t>할 수 있다는 자신감 확립</a:t>
            </a:r>
            <a:r>
              <a:rPr lang="en-US" altLang="ko-KR" sz="1400" b="1" dirty="0" smtClean="0">
                <a:solidFill>
                  <a:srgbClr val="0070C0"/>
                </a:solidFill>
                <a:sym typeface="Wingdings 2"/>
              </a:rPr>
              <a:t>!</a:t>
            </a:r>
            <a:endParaRPr lang="en-US" altLang="ko-KR" sz="1200" b="1" dirty="0" smtClean="0">
              <a:solidFill>
                <a:srgbClr val="0070C0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탐방기업 관련 </a:t>
            </a:r>
            <a:r>
              <a:rPr lang="ko-KR" altLang="en-US" sz="1200" dirty="0" err="1" smtClean="0">
                <a:solidFill>
                  <a:schemeClr val="tx1"/>
                </a:solidFill>
                <a:sym typeface="Wingdings 2"/>
              </a:rPr>
              <a:t>골든벨</a:t>
            </a: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퀴즈 참여하기</a:t>
            </a: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  <a:buFont typeface="Wingdings 2"/>
              <a:buChar char="R"/>
            </a:pPr>
            <a:r>
              <a:rPr lang="ko-KR" altLang="en-US" sz="1200" dirty="0" smtClean="0">
                <a:solidFill>
                  <a:schemeClr val="tx1"/>
                </a:solidFill>
                <a:sym typeface="Wingdings 2"/>
              </a:rPr>
              <a:t> 전공 및 탐방기업 관련 지식 습득하기</a:t>
            </a:r>
            <a:endParaRPr lang="en-US" altLang="ko-KR" sz="1400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  <a:sym typeface="Wingdings 2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학습도구   취업에 대한 열정 </a:t>
            </a:r>
            <a:endParaRPr lang="en-US" altLang="ko-KR" sz="1200" b="1" dirty="0" smtClean="0">
              <a:solidFill>
                <a:schemeClr val="tx1"/>
              </a:solidFill>
              <a:sym typeface="Wingdings 2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교  수  법   강의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10%, </a:t>
            </a:r>
            <a:r>
              <a:rPr lang="ko-KR" altLang="en-US" sz="1200" b="1" dirty="0" smtClean="0">
                <a:solidFill>
                  <a:schemeClr val="tx1"/>
                </a:solidFill>
                <a:sym typeface="Wingdings 2"/>
              </a:rPr>
              <a:t>활동 </a:t>
            </a:r>
            <a:r>
              <a:rPr lang="en-US" altLang="ko-KR" sz="1200" b="1" dirty="0" smtClean="0">
                <a:solidFill>
                  <a:schemeClr val="tx1"/>
                </a:solidFill>
                <a:sym typeface="Wingdings 2"/>
              </a:rPr>
              <a:t>90%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양쪽 모서리가 둥근 사각형 31"/>
          <p:cNvSpPr/>
          <p:nvPr/>
        </p:nvSpPr>
        <p:spPr>
          <a:xfrm>
            <a:off x="609600" y="2908300"/>
            <a:ext cx="1981200" cy="37147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프로그램세부내용</a:t>
            </a:r>
            <a:endParaRPr lang="ko-KR" altLang="en-US" sz="16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213356360" descr="EMB000021340b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55015"/>
            <a:ext cx="2231746" cy="1439927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5" name="_x213356040" descr="EMB000021340c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621" y="5007759"/>
            <a:ext cx="2226061" cy="1252846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7" name="_x213356120" descr="EMB000021340c4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607" y="3454400"/>
            <a:ext cx="2092893" cy="1435100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9" name="_x209569888" descr="EMB000021340c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4482" y="5037612"/>
            <a:ext cx="2102018" cy="12107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3453" y="201324"/>
            <a:ext cx="289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</a:t>
            </a:r>
            <a:r>
              <a:rPr lang="ko-KR" altLang="en-US" sz="22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과업수행세부계획 </a:t>
            </a:r>
            <a:endParaRPr lang="ko-KR" altLang="en-US" sz="22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4902496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3314700" y="0"/>
            <a:ext cx="5829300" cy="2914650"/>
          </a:xfrm>
          <a:custGeom>
            <a:avLst/>
            <a:gdLst>
              <a:gd name="connsiteX0" fmla="*/ 0 w 5829300"/>
              <a:gd name="connsiteY0" fmla="*/ 0 h 2914650"/>
              <a:gd name="connsiteX1" fmla="*/ 5829300 w 5829300"/>
              <a:gd name="connsiteY1" fmla="*/ 0 h 2914650"/>
              <a:gd name="connsiteX2" fmla="*/ 2914650 w 5829300"/>
              <a:gd name="connsiteY2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9300" h="2914650">
                <a:moveTo>
                  <a:pt x="0" y="0"/>
                </a:moveTo>
                <a:lnTo>
                  <a:pt x="5829300" y="0"/>
                </a:lnTo>
                <a:lnTo>
                  <a:pt x="2914650" y="2914650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134100" y="819150"/>
            <a:ext cx="3009900" cy="6019800"/>
          </a:xfrm>
          <a:custGeom>
            <a:avLst/>
            <a:gdLst>
              <a:gd name="connsiteX0" fmla="*/ 3009900 w 3009900"/>
              <a:gd name="connsiteY0" fmla="*/ 0 h 6019800"/>
              <a:gd name="connsiteX1" fmla="*/ 3009900 w 3009900"/>
              <a:gd name="connsiteY1" fmla="*/ 6019800 h 6019800"/>
              <a:gd name="connsiteX2" fmla="*/ 0 w 3009900"/>
              <a:gd name="connsiteY2" fmla="*/ 30099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6019800">
                <a:moveTo>
                  <a:pt x="3009900" y="0"/>
                </a:moveTo>
                <a:lnTo>
                  <a:pt x="3009900" y="60198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>
            <a:off x="4800600" y="5080000"/>
            <a:ext cx="3556000" cy="1778000"/>
          </a:xfrm>
          <a:custGeom>
            <a:avLst/>
            <a:gdLst>
              <a:gd name="connsiteX0" fmla="*/ 1778000 w 3556000"/>
              <a:gd name="connsiteY0" fmla="*/ 0 h 1778000"/>
              <a:gd name="connsiteX1" fmla="*/ 3556000 w 3556000"/>
              <a:gd name="connsiteY1" fmla="*/ 1778000 h 1778000"/>
              <a:gd name="connsiteX2" fmla="*/ 0 w 3556000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0" h="1778000">
                <a:moveTo>
                  <a:pt x="1778000" y="0"/>
                </a:moveTo>
                <a:lnTo>
                  <a:pt x="3556000" y="1778000"/>
                </a:lnTo>
                <a:lnTo>
                  <a:pt x="0" y="1778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14973" y="2957780"/>
            <a:ext cx="675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71C3"/>
                </a:solidFill>
                <a:latin typeface="HY견고딕" pitchFamily="18" charset="-127"/>
                <a:ea typeface="HY견고딕" pitchFamily="18" charset="-127"/>
              </a:rPr>
              <a:t>2.</a:t>
            </a:r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71C3"/>
                </a:solidFill>
                <a:latin typeface="HY견고딕" pitchFamily="18" charset="-127"/>
                <a:ea typeface="HY견고딕" pitchFamily="18" charset="-127"/>
              </a:rPr>
              <a:t>취업역량 면접프로그램</a:t>
            </a:r>
            <a:endParaRPr lang="en-US" altLang="ko-KR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자유형 38"/>
          <p:cNvSpPr/>
          <p:nvPr/>
        </p:nvSpPr>
        <p:spPr>
          <a:xfrm>
            <a:off x="4666033" y="0"/>
            <a:ext cx="3126634" cy="1563317"/>
          </a:xfrm>
          <a:custGeom>
            <a:avLst/>
            <a:gdLst>
              <a:gd name="connsiteX0" fmla="*/ 0 w 3126634"/>
              <a:gd name="connsiteY0" fmla="*/ 0 h 1563317"/>
              <a:gd name="connsiteX1" fmla="*/ 3126634 w 3126634"/>
              <a:gd name="connsiteY1" fmla="*/ 0 h 1563317"/>
              <a:gd name="connsiteX2" fmla="*/ 1563317 w 3126634"/>
              <a:gd name="connsiteY2" fmla="*/ 1563317 h 156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6634" h="1563317">
                <a:moveTo>
                  <a:pt x="0" y="0"/>
                </a:moveTo>
                <a:lnTo>
                  <a:pt x="3126634" y="0"/>
                </a:lnTo>
                <a:lnTo>
                  <a:pt x="1563317" y="1563317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자유형 41"/>
          <p:cNvSpPr/>
          <p:nvPr/>
        </p:nvSpPr>
        <p:spPr>
          <a:xfrm>
            <a:off x="7485433" y="2170483"/>
            <a:ext cx="1658567" cy="3317134"/>
          </a:xfrm>
          <a:custGeom>
            <a:avLst/>
            <a:gdLst>
              <a:gd name="connsiteX0" fmla="*/ 1658567 w 1658567"/>
              <a:gd name="connsiteY0" fmla="*/ 0 h 3317134"/>
              <a:gd name="connsiteX1" fmla="*/ 1658567 w 1658567"/>
              <a:gd name="connsiteY1" fmla="*/ 3317134 h 3317134"/>
              <a:gd name="connsiteX2" fmla="*/ 0 w 1658567"/>
              <a:gd name="connsiteY2" fmla="*/ 1658567 h 331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8567" h="3317134">
                <a:moveTo>
                  <a:pt x="1658567" y="0"/>
                </a:moveTo>
                <a:lnTo>
                  <a:pt x="1658567" y="3317134"/>
                </a:lnTo>
                <a:lnTo>
                  <a:pt x="0" y="16585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연결선 45"/>
          <p:cNvCxnSpPr/>
          <p:nvPr/>
        </p:nvCxnSpPr>
        <p:spPr>
          <a:xfrm>
            <a:off x="213137" y="3668318"/>
            <a:ext cx="5407499" cy="0"/>
          </a:xfrm>
          <a:prstGeom prst="line">
            <a:avLst/>
          </a:prstGeom>
          <a:ln>
            <a:solidFill>
              <a:srgbClr val="277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5606" y="3734888"/>
            <a:ext cx="675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교육제안서</a:t>
            </a:r>
            <a:endParaRPr lang="en-US" altLang="ko-KR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52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0" y="0"/>
            <a:ext cx="91339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1008737"/>
            <a:ext cx="9144000" cy="573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 30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 flipH="1">
            <a:off x="1" y="1657350"/>
            <a:ext cx="2171700" cy="4343400"/>
          </a:xfrm>
          <a:custGeom>
            <a:avLst/>
            <a:gdLst>
              <a:gd name="connsiteX0" fmla="*/ 2171700 w 2171700"/>
              <a:gd name="connsiteY0" fmla="*/ 0 h 4343400"/>
              <a:gd name="connsiteX1" fmla="*/ 0 w 2171700"/>
              <a:gd name="connsiteY1" fmla="*/ 2171700 h 4343400"/>
              <a:gd name="connsiteX2" fmla="*/ 2171700 w 21717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4343400">
                <a:moveTo>
                  <a:pt x="2171700" y="0"/>
                </a:moveTo>
                <a:lnTo>
                  <a:pt x="0" y="2171700"/>
                </a:lnTo>
                <a:lnTo>
                  <a:pt x="2171700" y="4343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 32"/>
          <p:cNvSpPr/>
          <p:nvPr/>
        </p:nvSpPr>
        <p:spPr>
          <a:xfrm flipH="1">
            <a:off x="1217" y="5497141"/>
            <a:ext cx="2702668" cy="1351334"/>
          </a:xfrm>
          <a:custGeom>
            <a:avLst/>
            <a:gdLst>
              <a:gd name="connsiteX0" fmla="*/ 1351334 w 2702668"/>
              <a:gd name="connsiteY0" fmla="*/ 0 h 1351334"/>
              <a:gd name="connsiteX1" fmla="*/ 0 w 2702668"/>
              <a:gd name="connsiteY1" fmla="*/ 1351334 h 1351334"/>
              <a:gd name="connsiteX2" fmla="*/ 2702668 w 2702668"/>
              <a:gd name="connsiteY2" fmla="*/ 1351334 h 13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668" h="1351334">
                <a:moveTo>
                  <a:pt x="1351334" y="0"/>
                </a:moveTo>
                <a:lnTo>
                  <a:pt x="0" y="1351334"/>
                </a:lnTo>
                <a:lnTo>
                  <a:pt x="2702668" y="135133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 flipH="1">
            <a:off x="617909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64961" y="935882"/>
            <a:ext cx="34331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71C3"/>
                </a:solidFill>
                <a:latin typeface="돋움" pitchFamily="50" charset="-127"/>
                <a:ea typeface="돋움" pitchFamily="50" charset="-127"/>
              </a:rPr>
              <a:t>CONTENTS</a:t>
            </a:r>
            <a:endParaRPr lang="en-US" altLang="ko-KR" sz="37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10051" y="715592"/>
            <a:ext cx="5973746" cy="6132883"/>
          </a:xfrm>
          <a:prstGeom prst="line">
            <a:avLst/>
          </a:prstGeom>
          <a:ln>
            <a:solidFill>
              <a:srgbClr val="2365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>
          <a:xfrm>
            <a:off x="1905000" y="2635549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277566" y="2559928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추진배경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2674313" y="3432606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046879" y="3356985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캠프개요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3443626" y="4229663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816192" y="4154042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일정표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안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4212939" y="5026720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4585505" y="4951099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프로그램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982250" y="5823778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5354816" y="5748157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과정진행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66502" y="643137"/>
            <a:ext cx="342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Clr>
                <a:srgbClr val="0070C0"/>
              </a:buClr>
            </a:pP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㈜한국교육진흥원</a:t>
            </a:r>
            <a:endParaRPr lang="en-US" altLang="ko-KR" sz="12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_x142958720" descr="EMB00001b000e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26239"/>
            <a:ext cx="523875" cy="47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4902496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3314700" y="0"/>
            <a:ext cx="5829300" cy="2914650"/>
          </a:xfrm>
          <a:custGeom>
            <a:avLst/>
            <a:gdLst>
              <a:gd name="connsiteX0" fmla="*/ 0 w 5829300"/>
              <a:gd name="connsiteY0" fmla="*/ 0 h 2914650"/>
              <a:gd name="connsiteX1" fmla="*/ 5829300 w 5829300"/>
              <a:gd name="connsiteY1" fmla="*/ 0 h 2914650"/>
              <a:gd name="connsiteX2" fmla="*/ 2914650 w 5829300"/>
              <a:gd name="connsiteY2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9300" h="2914650">
                <a:moveTo>
                  <a:pt x="0" y="0"/>
                </a:moveTo>
                <a:lnTo>
                  <a:pt x="5829300" y="0"/>
                </a:lnTo>
                <a:lnTo>
                  <a:pt x="2914650" y="2914650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134100" y="819150"/>
            <a:ext cx="3009900" cy="6019800"/>
          </a:xfrm>
          <a:custGeom>
            <a:avLst/>
            <a:gdLst>
              <a:gd name="connsiteX0" fmla="*/ 3009900 w 3009900"/>
              <a:gd name="connsiteY0" fmla="*/ 0 h 6019800"/>
              <a:gd name="connsiteX1" fmla="*/ 3009900 w 3009900"/>
              <a:gd name="connsiteY1" fmla="*/ 6019800 h 6019800"/>
              <a:gd name="connsiteX2" fmla="*/ 0 w 3009900"/>
              <a:gd name="connsiteY2" fmla="*/ 30099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6019800">
                <a:moveTo>
                  <a:pt x="3009900" y="0"/>
                </a:moveTo>
                <a:lnTo>
                  <a:pt x="3009900" y="60198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>
            <a:off x="4800600" y="5080000"/>
            <a:ext cx="3556000" cy="1778000"/>
          </a:xfrm>
          <a:custGeom>
            <a:avLst/>
            <a:gdLst>
              <a:gd name="connsiteX0" fmla="*/ 1778000 w 3556000"/>
              <a:gd name="connsiteY0" fmla="*/ 0 h 1778000"/>
              <a:gd name="connsiteX1" fmla="*/ 3556000 w 3556000"/>
              <a:gd name="connsiteY1" fmla="*/ 1778000 h 1778000"/>
              <a:gd name="connsiteX2" fmla="*/ 0 w 3556000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0" h="1778000">
                <a:moveTo>
                  <a:pt x="1778000" y="0"/>
                </a:moveTo>
                <a:lnTo>
                  <a:pt x="3556000" y="1778000"/>
                </a:lnTo>
                <a:lnTo>
                  <a:pt x="0" y="1778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14973" y="2957780"/>
            <a:ext cx="675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71C3"/>
                </a:solidFill>
                <a:latin typeface="HY견고딕" pitchFamily="18" charset="-127"/>
                <a:ea typeface="HY견고딕" pitchFamily="18" charset="-127"/>
              </a:rPr>
              <a:t>1.</a:t>
            </a:r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71C3"/>
                </a:solidFill>
                <a:latin typeface="HY견고딕" pitchFamily="18" charset="-127"/>
                <a:ea typeface="HY견고딕" pitchFamily="18" charset="-127"/>
              </a:rPr>
              <a:t>전공연계 산업체 탐방</a:t>
            </a:r>
            <a:endParaRPr lang="en-US" altLang="ko-KR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" name="자유형 38"/>
          <p:cNvSpPr/>
          <p:nvPr/>
        </p:nvSpPr>
        <p:spPr>
          <a:xfrm>
            <a:off x="4666033" y="0"/>
            <a:ext cx="3126634" cy="1563317"/>
          </a:xfrm>
          <a:custGeom>
            <a:avLst/>
            <a:gdLst>
              <a:gd name="connsiteX0" fmla="*/ 0 w 3126634"/>
              <a:gd name="connsiteY0" fmla="*/ 0 h 1563317"/>
              <a:gd name="connsiteX1" fmla="*/ 3126634 w 3126634"/>
              <a:gd name="connsiteY1" fmla="*/ 0 h 1563317"/>
              <a:gd name="connsiteX2" fmla="*/ 1563317 w 3126634"/>
              <a:gd name="connsiteY2" fmla="*/ 1563317 h 156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6634" h="1563317">
                <a:moveTo>
                  <a:pt x="0" y="0"/>
                </a:moveTo>
                <a:lnTo>
                  <a:pt x="3126634" y="0"/>
                </a:lnTo>
                <a:lnTo>
                  <a:pt x="1563317" y="1563317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자유형 41"/>
          <p:cNvSpPr/>
          <p:nvPr/>
        </p:nvSpPr>
        <p:spPr>
          <a:xfrm>
            <a:off x="7485433" y="2170483"/>
            <a:ext cx="1658567" cy="3317134"/>
          </a:xfrm>
          <a:custGeom>
            <a:avLst/>
            <a:gdLst>
              <a:gd name="connsiteX0" fmla="*/ 1658567 w 1658567"/>
              <a:gd name="connsiteY0" fmla="*/ 0 h 3317134"/>
              <a:gd name="connsiteX1" fmla="*/ 1658567 w 1658567"/>
              <a:gd name="connsiteY1" fmla="*/ 3317134 h 3317134"/>
              <a:gd name="connsiteX2" fmla="*/ 0 w 1658567"/>
              <a:gd name="connsiteY2" fmla="*/ 1658567 h 331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8567" h="3317134">
                <a:moveTo>
                  <a:pt x="1658567" y="0"/>
                </a:moveTo>
                <a:lnTo>
                  <a:pt x="1658567" y="3317134"/>
                </a:lnTo>
                <a:lnTo>
                  <a:pt x="0" y="16585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연결선 45"/>
          <p:cNvCxnSpPr/>
          <p:nvPr/>
        </p:nvCxnSpPr>
        <p:spPr>
          <a:xfrm>
            <a:off x="213137" y="3668318"/>
            <a:ext cx="5407499" cy="0"/>
          </a:xfrm>
          <a:prstGeom prst="line">
            <a:avLst/>
          </a:prstGeom>
          <a:ln>
            <a:solidFill>
              <a:srgbClr val="277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5606" y="3734888"/>
            <a:ext cx="675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교육제안서</a:t>
            </a:r>
            <a:endParaRPr lang="en-US" altLang="ko-KR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52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0" y="-9525"/>
            <a:ext cx="91339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692697"/>
            <a:ext cx="2339752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 30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 flipH="1">
            <a:off x="617909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79512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추진배경</a:t>
            </a:r>
            <a:endParaRPr lang="en-US" altLang="ko-KR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57816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15816" y="2996952"/>
            <a:ext cx="4882294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dirty="0" smtClean="0">
                <a:latin typeface="바탕"/>
                <a:ea typeface="바탕"/>
              </a:rPr>
              <a:t>★ </a:t>
            </a:r>
            <a:r>
              <a:rPr lang="ko-KR" altLang="en-US" dirty="0" smtClean="0">
                <a:latin typeface="+mn-ea"/>
              </a:rPr>
              <a:t>용모</a:t>
            </a:r>
            <a:r>
              <a:rPr lang="en-US" altLang="ko-KR" dirty="0" smtClean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태도</a:t>
            </a:r>
            <a:r>
              <a:rPr lang="en-US" altLang="ko-KR" dirty="0" smtClean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자세</a:t>
            </a:r>
            <a:endParaRPr lang="en-US" altLang="ko-KR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n-ea"/>
              </a:rPr>
              <a:t>표현력 및 논리적 사고</a:t>
            </a:r>
            <a:endParaRPr lang="en-US" altLang="ko-KR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n-ea"/>
              </a:rPr>
              <a:t>적극성 및 신뢰성</a:t>
            </a:r>
            <a:endParaRPr lang="en-US" altLang="ko-KR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n-ea"/>
              </a:rPr>
              <a:t>창의력 및 판단력</a:t>
            </a:r>
            <a:endParaRPr lang="en-US" altLang="ko-KR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n-ea"/>
              </a:rPr>
              <a:t>협동성 및 리더십</a:t>
            </a:r>
            <a:endParaRPr lang="en-US" altLang="ko-KR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n-ea"/>
              </a:rPr>
              <a:t>자기계발 능력</a:t>
            </a:r>
            <a:endParaRPr lang="en-US" altLang="ko-KR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n-ea"/>
              </a:rPr>
              <a:t>기업에 대한 이해도</a:t>
            </a:r>
            <a:endParaRPr lang="en-US" altLang="ko-KR" dirty="0" smtClean="0">
              <a:latin typeface="+mn-ea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2917377" y="3501008"/>
            <a:ext cx="5802688" cy="2520280"/>
            <a:chOff x="2787611" y="2708920"/>
            <a:chExt cx="5802688" cy="2520280"/>
          </a:xfrm>
        </p:grpSpPr>
        <p:pic>
          <p:nvPicPr>
            <p:cNvPr id="27" name="Picture 3" descr="C:\Users\Administrator\AppData\Local\Microsoft\Windows\Temporary Internet Files\Content.IE5\5CHXI3L4\paper-670782_960_72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611" y="2708920"/>
              <a:ext cx="5802688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347864" y="2996952"/>
              <a:ext cx="48245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Wingdings 2" pitchFamily="18" charset="2"/>
                <a:buChar char=""/>
              </a:pPr>
              <a:r>
                <a:rPr lang="ko-KR" altLang="en-US" sz="2000" b="1" dirty="0" smtClean="0">
                  <a:solidFill>
                    <a:srgbClr val="FF3300"/>
                  </a:solidFill>
                  <a:latin typeface="바탕" pitchFamily="18" charset="-127"/>
                  <a:ea typeface="바탕" pitchFamily="18" charset="-127"/>
                </a:rPr>
                <a:t>복장이 청결하고 단정한가</a:t>
              </a:r>
              <a:r>
                <a:rPr lang="en-US" altLang="ko-KR" sz="2000" b="1" dirty="0" smtClean="0">
                  <a:solidFill>
                    <a:srgbClr val="FF3300"/>
                  </a:solidFill>
                  <a:latin typeface="바탕" pitchFamily="18" charset="-127"/>
                  <a:ea typeface="바탕" pitchFamily="18" charset="-127"/>
                </a:rPr>
                <a:t>?</a:t>
              </a:r>
            </a:p>
            <a:p>
              <a:pPr marL="285750" indent="-285750">
                <a:lnSpc>
                  <a:spcPct val="200000"/>
                </a:lnSpc>
                <a:buFont typeface="Wingdings 2" pitchFamily="18" charset="2"/>
                <a:buChar char=""/>
              </a:pPr>
              <a:r>
                <a:rPr lang="ko-KR" altLang="en-US" sz="2000" b="1" dirty="0" smtClean="0">
                  <a:solidFill>
                    <a:srgbClr val="FF3300"/>
                  </a:solidFill>
                  <a:latin typeface="바탕" pitchFamily="18" charset="-127"/>
                  <a:ea typeface="바탕" pitchFamily="18" charset="-127"/>
                </a:rPr>
                <a:t>바른 자세인가</a:t>
              </a:r>
              <a:r>
                <a:rPr lang="en-US" altLang="ko-KR" sz="2000" b="1" dirty="0" smtClean="0">
                  <a:solidFill>
                    <a:srgbClr val="FF3300"/>
                  </a:solidFill>
                  <a:latin typeface="바탕" pitchFamily="18" charset="-127"/>
                  <a:ea typeface="바탕" pitchFamily="18" charset="-127"/>
                </a:rPr>
                <a:t>?</a:t>
              </a:r>
            </a:p>
            <a:p>
              <a:pPr marL="285750" indent="-285750">
                <a:lnSpc>
                  <a:spcPct val="200000"/>
                </a:lnSpc>
                <a:buFont typeface="Wingdings 2" pitchFamily="18" charset="2"/>
                <a:buChar char=""/>
              </a:pPr>
              <a:r>
                <a:rPr lang="ko-KR" altLang="en-US" sz="2000" b="1" dirty="0" smtClean="0">
                  <a:solidFill>
                    <a:srgbClr val="FF3300"/>
                  </a:solidFill>
                  <a:latin typeface="바탕" pitchFamily="18" charset="-127"/>
                  <a:ea typeface="바탕" pitchFamily="18" charset="-127"/>
                </a:rPr>
                <a:t>답변하는 태도가 적절한가</a:t>
              </a:r>
              <a:r>
                <a:rPr lang="en-US" altLang="ko-KR" sz="2000" b="1" dirty="0" smtClean="0">
                  <a:solidFill>
                    <a:srgbClr val="FF3300"/>
                  </a:solidFill>
                  <a:latin typeface="바탕" pitchFamily="18" charset="-127"/>
                  <a:ea typeface="바탕" pitchFamily="18" charset="-127"/>
                </a:rPr>
                <a:t>?</a:t>
              </a:r>
              <a:endParaRPr lang="ko-KR" altLang="en-US" sz="2000" b="1" dirty="0">
                <a:solidFill>
                  <a:srgbClr val="FF3300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8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10051" y="0"/>
            <a:ext cx="91339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 30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 flipH="1">
            <a:off x="617909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추진배경</a:t>
            </a:r>
            <a:endParaRPr lang="en-US" altLang="ko-KR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039652" y="2681625"/>
            <a:ext cx="2140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지원자의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첫인상 결정시간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4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4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462257" y="4736117"/>
            <a:ext cx="4026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면접관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63.4%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514942" y="5197782"/>
            <a:ext cx="4224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첫인상이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스펙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보다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중요하다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1306" y="360277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kern="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</a:rPr>
              <a:t>첫인</a:t>
            </a:r>
            <a:r>
              <a:rPr lang="ko-KR" altLang="en-US" sz="2000" kern="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</a:rPr>
              <a:t>상</a:t>
            </a:r>
            <a:endParaRPr kumimoji="0" lang="ko-KR" altLang="en-US" sz="2000" kern="0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 flipV="1">
            <a:off x="4303348" y="3212976"/>
            <a:ext cx="720354" cy="3137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23"/>
          <p:cNvSpPr>
            <a:spLocks noChangeArrowheads="1"/>
          </p:cNvSpPr>
          <p:nvPr/>
        </p:nvSpPr>
        <p:spPr bwMode="auto">
          <a:xfrm>
            <a:off x="5091963" y="3212381"/>
            <a:ext cx="474663" cy="328612"/>
          </a:xfrm>
          <a:custGeom>
            <a:avLst/>
            <a:gdLst>
              <a:gd name="T0" fmla="*/ 2147483647 w 299"/>
              <a:gd name="T1" fmla="*/ 2147483647 h 207"/>
              <a:gd name="T2" fmla="*/ 2147483647 w 299"/>
              <a:gd name="T3" fmla="*/ 2147483647 h 207"/>
              <a:gd name="T4" fmla="*/ 2147483647 w 299"/>
              <a:gd name="T5" fmla="*/ 2147483647 h 207"/>
              <a:gd name="T6" fmla="*/ 2147483647 w 299"/>
              <a:gd name="T7" fmla="*/ 2147483647 h 207"/>
              <a:gd name="T8" fmla="*/ 2147483647 w 299"/>
              <a:gd name="T9" fmla="*/ 2147483647 h 207"/>
              <a:gd name="T10" fmla="*/ 2147483647 w 299"/>
              <a:gd name="T11" fmla="*/ 2147483647 h 207"/>
              <a:gd name="T12" fmla="*/ 2147483647 w 299"/>
              <a:gd name="T13" fmla="*/ 2147483647 h 207"/>
              <a:gd name="T14" fmla="*/ 2147483647 w 299"/>
              <a:gd name="T15" fmla="*/ 2147483647 h 207"/>
              <a:gd name="T16" fmla="*/ 2147483647 w 299"/>
              <a:gd name="T17" fmla="*/ 2147483647 h 207"/>
              <a:gd name="T18" fmla="*/ 2147483647 w 299"/>
              <a:gd name="T19" fmla="*/ 2147483647 h 207"/>
              <a:gd name="T20" fmla="*/ 2147483647 w 299"/>
              <a:gd name="T21" fmla="*/ 2147483647 h 207"/>
              <a:gd name="T22" fmla="*/ 2147483647 w 299"/>
              <a:gd name="T23" fmla="*/ 2147483647 h 207"/>
              <a:gd name="T24" fmla="*/ 2147483647 w 299"/>
              <a:gd name="T25" fmla="*/ 2147483647 h 207"/>
              <a:gd name="T26" fmla="*/ 2147483647 w 299"/>
              <a:gd name="T27" fmla="*/ 0 h 207"/>
              <a:gd name="T28" fmla="*/ 2147483647 w 299"/>
              <a:gd name="T29" fmla="*/ 2147483647 h 207"/>
              <a:gd name="T30" fmla="*/ 2147483647 w 299"/>
              <a:gd name="T31" fmla="*/ 2147483647 h 207"/>
              <a:gd name="T32" fmla="*/ 2147483647 w 299"/>
              <a:gd name="T33" fmla="*/ 2147483647 h 207"/>
              <a:gd name="T34" fmla="*/ 2147483647 w 299"/>
              <a:gd name="T35" fmla="*/ 2147483647 h 207"/>
              <a:gd name="T36" fmla="*/ 2147483647 w 299"/>
              <a:gd name="T37" fmla="*/ 2147483647 h 207"/>
              <a:gd name="T38" fmla="*/ 2147483647 w 299"/>
              <a:gd name="T39" fmla="*/ 2147483647 h 207"/>
              <a:gd name="T40" fmla="*/ 2147483647 w 299"/>
              <a:gd name="T41" fmla="*/ 2147483647 h 207"/>
              <a:gd name="T42" fmla="*/ 2147483647 w 299"/>
              <a:gd name="T43" fmla="*/ 2147483647 h 207"/>
              <a:gd name="T44" fmla="*/ 2147483647 w 299"/>
              <a:gd name="T45" fmla="*/ 2147483647 h 207"/>
              <a:gd name="T46" fmla="*/ 2147483647 w 299"/>
              <a:gd name="T47" fmla="*/ 2147483647 h 207"/>
              <a:gd name="T48" fmla="*/ 2147483647 w 299"/>
              <a:gd name="T49" fmla="*/ 2147483647 h 207"/>
              <a:gd name="T50" fmla="*/ 2147483647 w 299"/>
              <a:gd name="T51" fmla="*/ 2147483647 h 207"/>
              <a:gd name="T52" fmla="*/ 2147483647 w 299"/>
              <a:gd name="T53" fmla="*/ 2147483647 h 207"/>
              <a:gd name="T54" fmla="*/ 2147483647 w 299"/>
              <a:gd name="T55" fmla="*/ 2147483647 h 207"/>
              <a:gd name="T56" fmla="*/ 0 w 299"/>
              <a:gd name="T57" fmla="*/ 2147483647 h 207"/>
              <a:gd name="T58" fmla="*/ 2147483647 w 299"/>
              <a:gd name="T59" fmla="*/ 2147483647 h 207"/>
              <a:gd name="T60" fmla="*/ 2147483647 w 299"/>
              <a:gd name="T61" fmla="*/ 2147483647 h 207"/>
              <a:gd name="T62" fmla="*/ 2147483647 w 299"/>
              <a:gd name="T63" fmla="*/ 2147483647 h 207"/>
              <a:gd name="T64" fmla="*/ 2147483647 w 299"/>
              <a:gd name="T65" fmla="*/ 2147483647 h 207"/>
              <a:gd name="T66" fmla="*/ 2147483647 w 299"/>
              <a:gd name="T67" fmla="*/ 2147483647 h 207"/>
              <a:gd name="T68" fmla="*/ 2147483647 w 299"/>
              <a:gd name="T69" fmla="*/ 2147483647 h 207"/>
              <a:gd name="T70" fmla="*/ 2147483647 w 299"/>
              <a:gd name="T71" fmla="*/ 2147483647 h 207"/>
              <a:gd name="T72" fmla="*/ 2147483647 w 299"/>
              <a:gd name="T73" fmla="*/ 2147483647 h 207"/>
              <a:gd name="T74" fmla="*/ 2147483647 w 299"/>
              <a:gd name="T75" fmla="*/ 2147483647 h 207"/>
              <a:gd name="T76" fmla="*/ 2147483647 w 299"/>
              <a:gd name="T77" fmla="*/ 2147483647 h 207"/>
              <a:gd name="T78" fmla="*/ 2147483647 w 299"/>
              <a:gd name="T79" fmla="*/ 0 h 207"/>
              <a:gd name="T80" fmla="*/ 2147483647 w 299"/>
              <a:gd name="T81" fmla="*/ 0 h 207"/>
              <a:gd name="T82" fmla="*/ 2147483647 w 299"/>
              <a:gd name="T83" fmla="*/ 0 h 207"/>
              <a:gd name="T84" fmla="*/ 2147483647 w 299"/>
              <a:gd name="T85" fmla="*/ 0 h 207"/>
              <a:gd name="T86" fmla="*/ 2147483647 w 299"/>
              <a:gd name="T87" fmla="*/ 2147483647 h 207"/>
              <a:gd name="T88" fmla="*/ 2147483647 w 299"/>
              <a:gd name="T89" fmla="*/ 2147483647 h 207"/>
              <a:gd name="T90" fmla="*/ 2147483647 w 299"/>
              <a:gd name="T91" fmla="*/ 2147483647 h 207"/>
              <a:gd name="T92" fmla="*/ 2147483647 w 299"/>
              <a:gd name="T93" fmla="*/ 2147483647 h 207"/>
              <a:gd name="T94" fmla="*/ 2147483647 w 299"/>
              <a:gd name="T95" fmla="*/ 2147483647 h 207"/>
              <a:gd name="T96" fmla="*/ 2147483647 w 299"/>
              <a:gd name="T97" fmla="*/ 2147483647 h 207"/>
              <a:gd name="T98" fmla="*/ 2147483647 w 299"/>
              <a:gd name="T99" fmla="*/ 2147483647 h 207"/>
              <a:gd name="T100" fmla="*/ 2147483647 w 299"/>
              <a:gd name="T101" fmla="*/ 2147483647 h 207"/>
              <a:gd name="T102" fmla="*/ 2147483647 w 299"/>
              <a:gd name="T103" fmla="*/ 2147483647 h 207"/>
              <a:gd name="T104" fmla="*/ 0 w 299"/>
              <a:gd name="T105" fmla="*/ 2147483647 h 207"/>
              <a:gd name="T106" fmla="*/ 2147483647 w 299"/>
              <a:gd name="T107" fmla="*/ 2147483647 h 207"/>
              <a:gd name="T108" fmla="*/ 2147483647 w 299"/>
              <a:gd name="T109" fmla="*/ 0 h 2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9"/>
              <a:gd name="T166" fmla="*/ 0 h 207"/>
              <a:gd name="T167" fmla="*/ 299 w 299"/>
              <a:gd name="T168" fmla="*/ 207 h 2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9" h="207">
                <a:moveTo>
                  <a:pt x="178" y="110"/>
                </a:moveTo>
                <a:lnTo>
                  <a:pt x="191" y="121"/>
                </a:lnTo>
                <a:lnTo>
                  <a:pt x="204" y="131"/>
                </a:lnTo>
                <a:lnTo>
                  <a:pt x="221" y="135"/>
                </a:lnTo>
                <a:lnTo>
                  <a:pt x="243" y="140"/>
                </a:lnTo>
                <a:lnTo>
                  <a:pt x="233" y="115"/>
                </a:lnTo>
                <a:lnTo>
                  <a:pt x="233" y="113"/>
                </a:lnTo>
                <a:lnTo>
                  <a:pt x="234" y="112"/>
                </a:lnTo>
                <a:lnTo>
                  <a:pt x="236" y="110"/>
                </a:lnTo>
                <a:lnTo>
                  <a:pt x="236" y="112"/>
                </a:lnTo>
                <a:lnTo>
                  <a:pt x="297" y="158"/>
                </a:lnTo>
                <a:lnTo>
                  <a:pt x="299" y="158"/>
                </a:lnTo>
                <a:lnTo>
                  <a:pt x="297" y="160"/>
                </a:lnTo>
                <a:lnTo>
                  <a:pt x="236" y="207"/>
                </a:lnTo>
                <a:lnTo>
                  <a:pt x="234" y="207"/>
                </a:lnTo>
                <a:lnTo>
                  <a:pt x="233" y="205"/>
                </a:lnTo>
                <a:lnTo>
                  <a:pt x="233" y="203"/>
                </a:lnTo>
                <a:lnTo>
                  <a:pt x="243" y="178"/>
                </a:lnTo>
                <a:lnTo>
                  <a:pt x="218" y="176"/>
                </a:lnTo>
                <a:lnTo>
                  <a:pt x="198" y="171"/>
                </a:lnTo>
                <a:lnTo>
                  <a:pt x="180" y="162"/>
                </a:lnTo>
                <a:lnTo>
                  <a:pt x="166" y="153"/>
                </a:lnTo>
                <a:lnTo>
                  <a:pt x="155" y="142"/>
                </a:lnTo>
                <a:lnTo>
                  <a:pt x="173" y="119"/>
                </a:lnTo>
                <a:lnTo>
                  <a:pt x="178" y="110"/>
                </a:lnTo>
                <a:close/>
                <a:moveTo>
                  <a:pt x="236" y="0"/>
                </a:moveTo>
                <a:lnTo>
                  <a:pt x="236" y="0"/>
                </a:lnTo>
                <a:lnTo>
                  <a:pt x="297" y="45"/>
                </a:lnTo>
                <a:lnTo>
                  <a:pt x="297" y="47"/>
                </a:lnTo>
                <a:lnTo>
                  <a:pt x="299" y="47"/>
                </a:lnTo>
                <a:lnTo>
                  <a:pt x="297" y="49"/>
                </a:lnTo>
                <a:lnTo>
                  <a:pt x="236" y="95"/>
                </a:lnTo>
                <a:lnTo>
                  <a:pt x="236" y="97"/>
                </a:lnTo>
                <a:lnTo>
                  <a:pt x="234" y="95"/>
                </a:lnTo>
                <a:lnTo>
                  <a:pt x="233" y="94"/>
                </a:lnTo>
                <a:lnTo>
                  <a:pt x="233" y="92"/>
                </a:lnTo>
                <a:lnTo>
                  <a:pt x="243" y="68"/>
                </a:lnTo>
                <a:lnTo>
                  <a:pt x="223" y="72"/>
                </a:lnTo>
                <a:lnTo>
                  <a:pt x="207" y="77"/>
                </a:lnTo>
                <a:lnTo>
                  <a:pt x="194" y="83"/>
                </a:lnTo>
                <a:lnTo>
                  <a:pt x="182" y="92"/>
                </a:lnTo>
                <a:lnTo>
                  <a:pt x="173" y="104"/>
                </a:lnTo>
                <a:lnTo>
                  <a:pt x="166" y="115"/>
                </a:lnTo>
                <a:lnTo>
                  <a:pt x="157" y="128"/>
                </a:lnTo>
                <a:lnTo>
                  <a:pt x="146" y="140"/>
                </a:lnTo>
                <a:lnTo>
                  <a:pt x="135" y="151"/>
                </a:lnTo>
                <a:lnTo>
                  <a:pt x="121" y="162"/>
                </a:lnTo>
                <a:lnTo>
                  <a:pt x="104" y="169"/>
                </a:lnTo>
                <a:lnTo>
                  <a:pt x="83" y="176"/>
                </a:lnTo>
                <a:lnTo>
                  <a:pt x="56" y="178"/>
                </a:lnTo>
                <a:lnTo>
                  <a:pt x="65" y="203"/>
                </a:lnTo>
                <a:lnTo>
                  <a:pt x="66" y="205"/>
                </a:lnTo>
                <a:lnTo>
                  <a:pt x="65" y="207"/>
                </a:lnTo>
                <a:lnTo>
                  <a:pt x="63" y="207"/>
                </a:lnTo>
                <a:lnTo>
                  <a:pt x="2" y="160"/>
                </a:lnTo>
                <a:lnTo>
                  <a:pt x="0" y="158"/>
                </a:lnTo>
                <a:lnTo>
                  <a:pt x="2" y="158"/>
                </a:lnTo>
                <a:lnTo>
                  <a:pt x="63" y="112"/>
                </a:lnTo>
                <a:lnTo>
                  <a:pt x="63" y="110"/>
                </a:lnTo>
                <a:lnTo>
                  <a:pt x="65" y="112"/>
                </a:lnTo>
                <a:lnTo>
                  <a:pt x="66" y="113"/>
                </a:lnTo>
                <a:lnTo>
                  <a:pt x="65" y="115"/>
                </a:lnTo>
                <a:lnTo>
                  <a:pt x="56" y="140"/>
                </a:lnTo>
                <a:lnTo>
                  <a:pt x="75" y="137"/>
                </a:lnTo>
                <a:lnTo>
                  <a:pt x="92" y="131"/>
                </a:lnTo>
                <a:lnTo>
                  <a:pt x="104" y="124"/>
                </a:lnTo>
                <a:lnTo>
                  <a:pt x="115" y="115"/>
                </a:lnTo>
                <a:lnTo>
                  <a:pt x="124" y="104"/>
                </a:lnTo>
                <a:lnTo>
                  <a:pt x="133" y="92"/>
                </a:lnTo>
                <a:lnTo>
                  <a:pt x="142" y="81"/>
                </a:lnTo>
                <a:lnTo>
                  <a:pt x="151" y="69"/>
                </a:lnTo>
                <a:lnTo>
                  <a:pt x="164" y="56"/>
                </a:lnTo>
                <a:lnTo>
                  <a:pt x="178" y="47"/>
                </a:lnTo>
                <a:lnTo>
                  <a:pt x="196" y="38"/>
                </a:lnTo>
                <a:lnTo>
                  <a:pt x="216" y="31"/>
                </a:lnTo>
                <a:lnTo>
                  <a:pt x="243" y="29"/>
                </a:lnTo>
                <a:lnTo>
                  <a:pt x="233" y="4"/>
                </a:lnTo>
                <a:lnTo>
                  <a:pt x="233" y="0"/>
                </a:lnTo>
                <a:lnTo>
                  <a:pt x="234" y="0"/>
                </a:lnTo>
                <a:lnTo>
                  <a:pt x="236" y="0"/>
                </a:lnTo>
                <a:close/>
                <a:moveTo>
                  <a:pt x="63" y="0"/>
                </a:moveTo>
                <a:lnTo>
                  <a:pt x="65" y="0"/>
                </a:lnTo>
                <a:lnTo>
                  <a:pt x="66" y="0"/>
                </a:lnTo>
                <a:lnTo>
                  <a:pt x="65" y="4"/>
                </a:lnTo>
                <a:lnTo>
                  <a:pt x="56" y="29"/>
                </a:lnTo>
                <a:lnTo>
                  <a:pt x="81" y="31"/>
                </a:lnTo>
                <a:lnTo>
                  <a:pt x="101" y="38"/>
                </a:lnTo>
                <a:lnTo>
                  <a:pt x="119" y="45"/>
                </a:lnTo>
                <a:lnTo>
                  <a:pt x="133" y="54"/>
                </a:lnTo>
                <a:lnTo>
                  <a:pt x="144" y="65"/>
                </a:lnTo>
                <a:lnTo>
                  <a:pt x="126" y="88"/>
                </a:lnTo>
                <a:lnTo>
                  <a:pt x="121" y="97"/>
                </a:lnTo>
                <a:lnTo>
                  <a:pt x="108" y="86"/>
                </a:lnTo>
                <a:lnTo>
                  <a:pt x="95" y="78"/>
                </a:lnTo>
                <a:lnTo>
                  <a:pt x="79" y="72"/>
                </a:lnTo>
                <a:lnTo>
                  <a:pt x="56" y="68"/>
                </a:lnTo>
                <a:lnTo>
                  <a:pt x="65" y="92"/>
                </a:lnTo>
                <a:lnTo>
                  <a:pt x="66" y="94"/>
                </a:lnTo>
                <a:lnTo>
                  <a:pt x="65" y="95"/>
                </a:lnTo>
                <a:lnTo>
                  <a:pt x="63" y="97"/>
                </a:lnTo>
                <a:lnTo>
                  <a:pt x="63" y="95"/>
                </a:lnTo>
                <a:lnTo>
                  <a:pt x="2" y="49"/>
                </a:lnTo>
                <a:lnTo>
                  <a:pt x="0" y="47"/>
                </a:lnTo>
                <a:lnTo>
                  <a:pt x="2" y="47"/>
                </a:lnTo>
                <a:lnTo>
                  <a:pt x="2" y="45"/>
                </a:lnTo>
                <a:lnTo>
                  <a:pt x="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5464233" y="2207685"/>
            <a:ext cx="507999" cy="12213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26" idx="2"/>
          </p:cNvCxnSpPr>
          <p:nvPr/>
        </p:nvCxnSpPr>
        <p:spPr>
          <a:xfrm flipH="1" flipV="1">
            <a:off x="6103201" y="3526706"/>
            <a:ext cx="931862" cy="920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30" idx="1"/>
          </p:cNvCxnSpPr>
          <p:nvPr/>
        </p:nvCxnSpPr>
        <p:spPr>
          <a:xfrm flipH="1" flipV="1">
            <a:off x="5463438" y="3572743"/>
            <a:ext cx="1017588" cy="11096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32" idx="7"/>
          </p:cNvCxnSpPr>
          <p:nvPr/>
        </p:nvCxnSpPr>
        <p:spPr>
          <a:xfrm flipV="1">
            <a:off x="4347426" y="3325093"/>
            <a:ext cx="1289050" cy="10144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5788206" y="1844824"/>
            <a:ext cx="387350" cy="38893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035063" y="3487018"/>
            <a:ext cx="265113" cy="26511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6434988" y="4637956"/>
            <a:ext cx="304800" cy="303212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015638" y="4282356"/>
            <a:ext cx="388938" cy="3905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4860032" y="2780928"/>
            <a:ext cx="1503362" cy="1506537"/>
          </a:xfrm>
          <a:custGeom>
            <a:avLst/>
            <a:gdLst>
              <a:gd name="T0" fmla="*/ 4013 w 4019"/>
              <a:gd name="T1" fmla="*/ 2165 h 4020"/>
              <a:gd name="T2" fmla="*/ 3978 w 4019"/>
              <a:gd name="T3" fmla="*/ 2415 h 4020"/>
              <a:gd name="T4" fmla="*/ 3913 w 4019"/>
              <a:gd name="T5" fmla="*/ 2655 h 4020"/>
              <a:gd name="T6" fmla="*/ 3821 w 4019"/>
              <a:gd name="T7" fmla="*/ 2881 h 4020"/>
              <a:gd name="T8" fmla="*/ 3703 w 4019"/>
              <a:gd name="T9" fmla="*/ 3094 h 4020"/>
              <a:gd name="T10" fmla="*/ 3560 w 4019"/>
              <a:gd name="T11" fmla="*/ 3288 h 4020"/>
              <a:gd name="T12" fmla="*/ 3396 w 4019"/>
              <a:gd name="T13" fmla="*/ 3464 h 4020"/>
              <a:gd name="T14" fmla="*/ 3212 w 4019"/>
              <a:gd name="T15" fmla="*/ 3620 h 4020"/>
              <a:gd name="T16" fmla="*/ 3009 w 4019"/>
              <a:gd name="T17" fmla="*/ 3753 h 4020"/>
              <a:gd name="T18" fmla="*/ 2792 w 4019"/>
              <a:gd name="T19" fmla="*/ 3862 h 4020"/>
              <a:gd name="T20" fmla="*/ 2561 w 4019"/>
              <a:gd name="T21" fmla="*/ 3943 h 4020"/>
              <a:gd name="T22" fmla="*/ 2316 w 4019"/>
              <a:gd name="T23" fmla="*/ 3997 h 4020"/>
              <a:gd name="T24" fmla="*/ 2062 w 4019"/>
              <a:gd name="T25" fmla="*/ 4019 h 4020"/>
              <a:gd name="T26" fmla="*/ 1855 w 4019"/>
              <a:gd name="T27" fmla="*/ 4014 h 4020"/>
              <a:gd name="T28" fmla="*/ 1604 w 4019"/>
              <a:gd name="T29" fmla="*/ 3979 h 4020"/>
              <a:gd name="T30" fmla="*/ 1365 w 4019"/>
              <a:gd name="T31" fmla="*/ 3915 h 4020"/>
              <a:gd name="T32" fmla="*/ 1139 w 4019"/>
              <a:gd name="T33" fmla="*/ 3821 h 4020"/>
              <a:gd name="T34" fmla="*/ 927 w 4019"/>
              <a:gd name="T35" fmla="*/ 3703 h 4020"/>
              <a:gd name="T36" fmla="*/ 731 w 4019"/>
              <a:gd name="T37" fmla="*/ 3560 h 4020"/>
              <a:gd name="T38" fmla="*/ 555 w 4019"/>
              <a:gd name="T39" fmla="*/ 3396 h 4020"/>
              <a:gd name="T40" fmla="*/ 399 w 4019"/>
              <a:gd name="T41" fmla="*/ 3212 h 4020"/>
              <a:gd name="T42" fmla="*/ 266 w 4019"/>
              <a:gd name="T43" fmla="*/ 3010 h 4020"/>
              <a:gd name="T44" fmla="*/ 158 w 4019"/>
              <a:gd name="T45" fmla="*/ 2793 h 4020"/>
              <a:gd name="T46" fmla="*/ 76 w 4019"/>
              <a:gd name="T47" fmla="*/ 2560 h 4020"/>
              <a:gd name="T48" fmla="*/ 24 w 4019"/>
              <a:gd name="T49" fmla="*/ 2317 h 4020"/>
              <a:gd name="T50" fmla="*/ 1 w 4019"/>
              <a:gd name="T51" fmla="*/ 2062 h 4020"/>
              <a:gd name="T52" fmla="*/ 6 w 4019"/>
              <a:gd name="T53" fmla="*/ 1855 h 4020"/>
              <a:gd name="T54" fmla="*/ 41 w 4019"/>
              <a:gd name="T55" fmla="*/ 1605 h 4020"/>
              <a:gd name="T56" fmla="*/ 106 w 4019"/>
              <a:gd name="T57" fmla="*/ 1365 h 4020"/>
              <a:gd name="T58" fmla="*/ 199 w 4019"/>
              <a:gd name="T59" fmla="*/ 1139 h 4020"/>
              <a:gd name="T60" fmla="*/ 317 w 4019"/>
              <a:gd name="T61" fmla="*/ 926 h 4020"/>
              <a:gd name="T62" fmla="*/ 459 w 4019"/>
              <a:gd name="T63" fmla="*/ 732 h 4020"/>
              <a:gd name="T64" fmla="*/ 623 w 4019"/>
              <a:gd name="T65" fmla="*/ 556 h 4020"/>
              <a:gd name="T66" fmla="*/ 807 w 4019"/>
              <a:gd name="T67" fmla="*/ 400 h 4020"/>
              <a:gd name="T68" fmla="*/ 1010 w 4019"/>
              <a:gd name="T69" fmla="*/ 267 h 4020"/>
              <a:gd name="T70" fmla="*/ 1227 w 4019"/>
              <a:gd name="T71" fmla="*/ 158 h 4020"/>
              <a:gd name="T72" fmla="*/ 1460 w 4019"/>
              <a:gd name="T73" fmla="*/ 77 h 4020"/>
              <a:gd name="T74" fmla="*/ 1704 w 4019"/>
              <a:gd name="T75" fmla="*/ 23 h 4020"/>
              <a:gd name="T76" fmla="*/ 1957 w 4019"/>
              <a:gd name="T77" fmla="*/ 1 h 4020"/>
              <a:gd name="T78" fmla="*/ 2165 w 4019"/>
              <a:gd name="T79" fmla="*/ 6 h 4020"/>
              <a:gd name="T80" fmla="*/ 2415 w 4019"/>
              <a:gd name="T81" fmla="*/ 41 h 4020"/>
              <a:gd name="T82" fmla="*/ 2654 w 4019"/>
              <a:gd name="T83" fmla="*/ 105 h 4020"/>
              <a:gd name="T84" fmla="*/ 2881 w 4019"/>
              <a:gd name="T85" fmla="*/ 199 h 4020"/>
              <a:gd name="T86" fmla="*/ 3093 w 4019"/>
              <a:gd name="T87" fmla="*/ 317 h 4020"/>
              <a:gd name="T88" fmla="*/ 3288 w 4019"/>
              <a:gd name="T89" fmla="*/ 460 h 4020"/>
              <a:gd name="T90" fmla="*/ 3465 w 4019"/>
              <a:gd name="T91" fmla="*/ 624 h 4020"/>
              <a:gd name="T92" fmla="*/ 3620 w 4019"/>
              <a:gd name="T93" fmla="*/ 808 h 4020"/>
              <a:gd name="T94" fmla="*/ 3753 w 4019"/>
              <a:gd name="T95" fmla="*/ 1010 h 4020"/>
              <a:gd name="T96" fmla="*/ 3861 w 4019"/>
              <a:gd name="T97" fmla="*/ 1227 h 4020"/>
              <a:gd name="T98" fmla="*/ 3943 w 4019"/>
              <a:gd name="T99" fmla="*/ 1460 h 4020"/>
              <a:gd name="T100" fmla="*/ 3996 w 4019"/>
              <a:gd name="T101" fmla="*/ 1703 h 4020"/>
              <a:gd name="T102" fmla="*/ 4019 w 4019"/>
              <a:gd name="T103" fmla="*/ 1958 h 4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19" h="4020">
                <a:moveTo>
                  <a:pt x="4019" y="2009"/>
                </a:moveTo>
                <a:lnTo>
                  <a:pt x="4019" y="2009"/>
                </a:lnTo>
                <a:lnTo>
                  <a:pt x="4019" y="2062"/>
                </a:lnTo>
                <a:lnTo>
                  <a:pt x="4017" y="2114"/>
                </a:lnTo>
                <a:lnTo>
                  <a:pt x="4013" y="2165"/>
                </a:lnTo>
                <a:lnTo>
                  <a:pt x="4009" y="2216"/>
                </a:lnTo>
                <a:lnTo>
                  <a:pt x="4003" y="2266"/>
                </a:lnTo>
                <a:lnTo>
                  <a:pt x="3996" y="2317"/>
                </a:lnTo>
                <a:lnTo>
                  <a:pt x="3988" y="2366"/>
                </a:lnTo>
                <a:lnTo>
                  <a:pt x="3978" y="2415"/>
                </a:lnTo>
                <a:lnTo>
                  <a:pt x="3968" y="2463"/>
                </a:lnTo>
                <a:lnTo>
                  <a:pt x="3956" y="2512"/>
                </a:lnTo>
                <a:lnTo>
                  <a:pt x="3943" y="2560"/>
                </a:lnTo>
                <a:lnTo>
                  <a:pt x="3928" y="2608"/>
                </a:lnTo>
                <a:lnTo>
                  <a:pt x="3913" y="2655"/>
                </a:lnTo>
                <a:lnTo>
                  <a:pt x="3897" y="2701"/>
                </a:lnTo>
                <a:lnTo>
                  <a:pt x="3880" y="2747"/>
                </a:lnTo>
                <a:lnTo>
                  <a:pt x="3861" y="2793"/>
                </a:lnTo>
                <a:lnTo>
                  <a:pt x="3841" y="2838"/>
                </a:lnTo>
                <a:lnTo>
                  <a:pt x="3821" y="2881"/>
                </a:lnTo>
                <a:lnTo>
                  <a:pt x="3799" y="2925"/>
                </a:lnTo>
                <a:lnTo>
                  <a:pt x="3777" y="2968"/>
                </a:lnTo>
                <a:lnTo>
                  <a:pt x="3753" y="3010"/>
                </a:lnTo>
                <a:lnTo>
                  <a:pt x="3728" y="3052"/>
                </a:lnTo>
                <a:lnTo>
                  <a:pt x="3703" y="3094"/>
                </a:lnTo>
                <a:lnTo>
                  <a:pt x="3676" y="3134"/>
                </a:lnTo>
                <a:lnTo>
                  <a:pt x="3649" y="3173"/>
                </a:lnTo>
                <a:lnTo>
                  <a:pt x="3620" y="3212"/>
                </a:lnTo>
                <a:lnTo>
                  <a:pt x="3590" y="3251"/>
                </a:lnTo>
                <a:lnTo>
                  <a:pt x="3560" y="3288"/>
                </a:lnTo>
                <a:lnTo>
                  <a:pt x="3529" y="3325"/>
                </a:lnTo>
                <a:lnTo>
                  <a:pt x="3497" y="3361"/>
                </a:lnTo>
                <a:lnTo>
                  <a:pt x="3465" y="3396"/>
                </a:lnTo>
                <a:lnTo>
                  <a:pt x="3431" y="3431"/>
                </a:lnTo>
                <a:lnTo>
                  <a:pt x="3396" y="3464"/>
                </a:lnTo>
                <a:lnTo>
                  <a:pt x="3361" y="3498"/>
                </a:lnTo>
                <a:lnTo>
                  <a:pt x="3325" y="3529"/>
                </a:lnTo>
                <a:lnTo>
                  <a:pt x="3288" y="3560"/>
                </a:lnTo>
                <a:lnTo>
                  <a:pt x="3251" y="3591"/>
                </a:lnTo>
                <a:lnTo>
                  <a:pt x="3212" y="3620"/>
                </a:lnTo>
                <a:lnTo>
                  <a:pt x="3174" y="3648"/>
                </a:lnTo>
                <a:lnTo>
                  <a:pt x="3134" y="3677"/>
                </a:lnTo>
                <a:lnTo>
                  <a:pt x="3093" y="3703"/>
                </a:lnTo>
                <a:lnTo>
                  <a:pt x="3052" y="3729"/>
                </a:lnTo>
                <a:lnTo>
                  <a:pt x="3009" y="3753"/>
                </a:lnTo>
                <a:lnTo>
                  <a:pt x="2967" y="3777"/>
                </a:lnTo>
                <a:lnTo>
                  <a:pt x="2925" y="3800"/>
                </a:lnTo>
                <a:lnTo>
                  <a:pt x="2881" y="3821"/>
                </a:lnTo>
                <a:lnTo>
                  <a:pt x="2837" y="3842"/>
                </a:lnTo>
                <a:lnTo>
                  <a:pt x="2792" y="3862"/>
                </a:lnTo>
                <a:lnTo>
                  <a:pt x="2747" y="3880"/>
                </a:lnTo>
                <a:lnTo>
                  <a:pt x="2701" y="3897"/>
                </a:lnTo>
                <a:lnTo>
                  <a:pt x="2654" y="3915"/>
                </a:lnTo>
                <a:lnTo>
                  <a:pt x="2608" y="3930"/>
                </a:lnTo>
                <a:lnTo>
                  <a:pt x="2561" y="3943"/>
                </a:lnTo>
                <a:lnTo>
                  <a:pt x="2512" y="3957"/>
                </a:lnTo>
                <a:lnTo>
                  <a:pt x="2464" y="3968"/>
                </a:lnTo>
                <a:lnTo>
                  <a:pt x="2415" y="3979"/>
                </a:lnTo>
                <a:lnTo>
                  <a:pt x="2365" y="3988"/>
                </a:lnTo>
                <a:lnTo>
                  <a:pt x="2316" y="3997"/>
                </a:lnTo>
                <a:lnTo>
                  <a:pt x="2266" y="4004"/>
                </a:lnTo>
                <a:lnTo>
                  <a:pt x="2215" y="4009"/>
                </a:lnTo>
                <a:lnTo>
                  <a:pt x="2165" y="4014"/>
                </a:lnTo>
                <a:lnTo>
                  <a:pt x="2113" y="4017"/>
                </a:lnTo>
                <a:lnTo>
                  <a:pt x="2062" y="4019"/>
                </a:lnTo>
                <a:lnTo>
                  <a:pt x="2010" y="4020"/>
                </a:lnTo>
                <a:lnTo>
                  <a:pt x="2010" y="4020"/>
                </a:lnTo>
                <a:lnTo>
                  <a:pt x="1957" y="4019"/>
                </a:lnTo>
                <a:lnTo>
                  <a:pt x="1906" y="4017"/>
                </a:lnTo>
                <a:lnTo>
                  <a:pt x="1855" y="4014"/>
                </a:lnTo>
                <a:lnTo>
                  <a:pt x="1804" y="4009"/>
                </a:lnTo>
                <a:lnTo>
                  <a:pt x="1753" y="4004"/>
                </a:lnTo>
                <a:lnTo>
                  <a:pt x="1704" y="3997"/>
                </a:lnTo>
                <a:lnTo>
                  <a:pt x="1654" y="3988"/>
                </a:lnTo>
                <a:lnTo>
                  <a:pt x="1604" y="3979"/>
                </a:lnTo>
                <a:lnTo>
                  <a:pt x="1556" y="3968"/>
                </a:lnTo>
                <a:lnTo>
                  <a:pt x="1507" y="3957"/>
                </a:lnTo>
                <a:lnTo>
                  <a:pt x="1460" y="3943"/>
                </a:lnTo>
                <a:lnTo>
                  <a:pt x="1413" y="3930"/>
                </a:lnTo>
                <a:lnTo>
                  <a:pt x="1365" y="3915"/>
                </a:lnTo>
                <a:lnTo>
                  <a:pt x="1319" y="3897"/>
                </a:lnTo>
                <a:lnTo>
                  <a:pt x="1273" y="3880"/>
                </a:lnTo>
                <a:lnTo>
                  <a:pt x="1227" y="3862"/>
                </a:lnTo>
                <a:lnTo>
                  <a:pt x="1183" y="3842"/>
                </a:lnTo>
                <a:lnTo>
                  <a:pt x="1139" y="3821"/>
                </a:lnTo>
                <a:lnTo>
                  <a:pt x="1094" y="3800"/>
                </a:lnTo>
                <a:lnTo>
                  <a:pt x="1052" y="3777"/>
                </a:lnTo>
                <a:lnTo>
                  <a:pt x="1010" y="3753"/>
                </a:lnTo>
                <a:lnTo>
                  <a:pt x="968" y="3729"/>
                </a:lnTo>
                <a:lnTo>
                  <a:pt x="927" y="3703"/>
                </a:lnTo>
                <a:lnTo>
                  <a:pt x="887" y="3677"/>
                </a:lnTo>
                <a:lnTo>
                  <a:pt x="847" y="3648"/>
                </a:lnTo>
                <a:lnTo>
                  <a:pt x="807" y="3620"/>
                </a:lnTo>
                <a:lnTo>
                  <a:pt x="769" y="3591"/>
                </a:lnTo>
                <a:lnTo>
                  <a:pt x="731" y="3560"/>
                </a:lnTo>
                <a:lnTo>
                  <a:pt x="695" y="3529"/>
                </a:lnTo>
                <a:lnTo>
                  <a:pt x="659" y="3498"/>
                </a:lnTo>
                <a:lnTo>
                  <a:pt x="623" y="3464"/>
                </a:lnTo>
                <a:lnTo>
                  <a:pt x="588" y="3431"/>
                </a:lnTo>
                <a:lnTo>
                  <a:pt x="555" y="3396"/>
                </a:lnTo>
                <a:lnTo>
                  <a:pt x="522" y="3361"/>
                </a:lnTo>
                <a:lnTo>
                  <a:pt x="490" y="3325"/>
                </a:lnTo>
                <a:lnTo>
                  <a:pt x="459" y="3288"/>
                </a:lnTo>
                <a:lnTo>
                  <a:pt x="429" y="3251"/>
                </a:lnTo>
                <a:lnTo>
                  <a:pt x="399" y="3212"/>
                </a:lnTo>
                <a:lnTo>
                  <a:pt x="371" y="3173"/>
                </a:lnTo>
                <a:lnTo>
                  <a:pt x="343" y="3134"/>
                </a:lnTo>
                <a:lnTo>
                  <a:pt x="317" y="3094"/>
                </a:lnTo>
                <a:lnTo>
                  <a:pt x="291" y="3052"/>
                </a:lnTo>
                <a:lnTo>
                  <a:pt x="266" y="3010"/>
                </a:lnTo>
                <a:lnTo>
                  <a:pt x="243" y="2968"/>
                </a:lnTo>
                <a:lnTo>
                  <a:pt x="220" y="2925"/>
                </a:lnTo>
                <a:lnTo>
                  <a:pt x="199" y="2881"/>
                </a:lnTo>
                <a:lnTo>
                  <a:pt x="178" y="2838"/>
                </a:lnTo>
                <a:lnTo>
                  <a:pt x="158" y="2793"/>
                </a:lnTo>
                <a:lnTo>
                  <a:pt x="139" y="2747"/>
                </a:lnTo>
                <a:lnTo>
                  <a:pt x="122" y="2701"/>
                </a:lnTo>
                <a:lnTo>
                  <a:pt x="106" y="2655"/>
                </a:lnTo>
                <a:lnTo>
                  <a:pt x="91" y="2608"/>
                </a:lnTo>
                <a:lnTo>
                  <a:pt x="76" y="2560"/>
                </a:lnTo>
                <a:lnTo>
                  <a:pt x="64" y="2512"/>
                </a:lnTo>
                <a:lnTo>
                  <a:pt x="52" y="2463"/>
                </a:lnTo>
                <a:lnTo>
                  <a:pt x="41" y="2415"/>
                </a:lnTo>
                <a:lnTo>
                  <a:pt x="31" y="2366"/>
                </a:lnTo>
                <a:lnTo>
                  <a:pt x="24" y="2317"/>
                </a:lnTo>
                <a:lnTo>
                  <a:pt x="16" y="2266"/>
                </a:lnTo>
                <a:lnTo>
                  <a:pt x="11" y="2216"/>
                </a:lnTo>
                <a:lnTo>
                  <a:pt x="6" y="2165"/>
                </a:lnTo>
                <a:lnTo>
                  <a:pt x="3" y="2114"/>
                </a:lnTo>
                <a:lnTo>
                  <a:pt x="1" y="2062"/>
                </a:lnTo>
                <a:lnTo>
                  <a:pt x="0" y="2009"/>
                </a:lnTo>
                <a:lnTo>
                  <a:pt x="0" y="2009"/>
                </a:lnTo>
                <a:lnTo>
                  <a:pt x="1" y="1958"/>
                </a:lnTo>
                <a:lnTo>
                  <a:pt x="3" y="1906"/>
                </a:lnTo>
                <a:lnTo>
                  <a:pt x="6" y="1855"/>
                </a:lnTo>
                <a:lnTo>
                  <a:pt x="11" y="1804"/>
                </a:lnTo>
                <a:lnTo>
                  <a:pt x="16" y="1754"/>
                </a:lnTo>
                <a:lnTo>
                  <a:pt x="24" y="1703"/>
                </a:lnTo>
                <a:lnTo>
                  <a:pt x="31" y="1654"/>
                </a:lnTo>
                <a:lnTo>
                  <a:pt x="41" y="1605"/>
                </a:lnTo>
                <a:lnTo>
                  <a:pt x="52" y="1557"/>
                </a:lnTo>
                <a:lnTo>
                  <a:pt x="64" y="1508"/>
                </a:lnTo>
                <a:lnTo>
                  <a:pt x="76" y="1460"/>
                </a:lnTo>
                <a:lnTo>
                  <a:pt x="91" y="1412"/>
                </a:lnTo>
                <a:lnTo>
                  <a:pt x="106" y="1365"/>
                </a:lnTo>
                <a:lnTo>
                  <a:pt x="122" y="1319"/>
                </a:lnTo>
                <a:lnTo>
                  <a:pt x="139" y="1273"/>
                </a:lnTo>
                <a:lnTo>
                  <a:pt x="158" y="1227"/>
                </a:lnTo>
                <a:lnTo>
                  <a:pt x="178" y="1182"/>
                </a:lnTo>
                <a:lnTo>
                  <a:pt x="199" y="1139"/>
                </a:lnTo>
                <a:lnTo>
                  <a:pt x="220" y="1095"/>
                </a:lnTo>
                <a:lnTo>
                  <a:pt x="243" y="1052"/>
                </a:lnTo>
                <a:lnTo>
                  <a:pt x="266" y="1010"/>
                </a:lnTo>
                <a:lnTo>
                  <a:pt x="291" y="968"/>
                </a:lnTo>
                <a:lnTo>
                  <a:pt x="317" y="926"/>
                </a:lnTo>
                <a:lnTo>
                  <a:pt x="343" y="886"/>
                </a:lnTo>
                <a:lnTo>
                  <a:pt x="371" y="847"/>
                </a:lnTo>
                <a:lnTo>
                  <a:pt x="399" y="808"/>
                </a:lnTo>
                <a:lnTo>
                  <a:pt x="429" y="770"/>
                </a:lnTo>
                <a:lnTo>
                  <a:pt x="459" y="732"/>
                </a:lnTo>
                <a:lnTo>
                  <a:pt x="490" y="695"/>
                </a:lnTo>
                <a:lnTo>
                  <a:pt x="522" y="659"/>
                </a:lnTo>
                <a:lnTo>
                  <a:pt x="555" y="624"/>
                </a:lnTo>
                <a:lnTo>
                  <a:pt x="588" y="589"/>
                </a:lnTo>
                <a:lnTo>
                  <a:pt x="623" y="556"/>
                </a:lnTo>
                <a:lnTo>
                  <a:pt x="659" y="522"/>
                </a:lnTo>
                <a:lnTo>
                  <a:pt x="695" y="491"/>
                </a:lnTo>
                <a:lnTo>
                  <a:pt x="731" y="460"/>
                </a:lnTo>
                <a:lnTo>
                  <a:pt x="769" y="429"/>
                </a:lnTo>
                <a:lnTo>
                  <a:pt x="807" y="400"/>
                </a:lnTo>
                <a:lnTo>
                  <a:pt x="847" y="372"/>
                </a:lnTo>
                <a:lnTo>
                  <a:pt x="887" y="343"/>
                </a:lnTo>
                <a:lnTo>
                  <a:pt x="927" y="317"/>
                </a:lnTo>
                <a:lnTo>
                  <a:pt x="968" y="291"/>
                </a:lnTo>
                <a:lnTo>
                  <a:pt x="1010" y="267"/>
                </a:lnTo>
                <a:lnTo>
                  <a:pt x="1052" y="243"/>
                </a:lnTo>
                <a:lnTo>
                  <a:pt x="1094" y="220"/>
                </a:lnTo>
                <a:lnTo>
                  <a:pt x="1139" y="199"/>
                </a:lnTo>
                <a:lnTo>
                  <a:pt x="1183" y="178"/>
                </a:lnTo>
                <a:lnTo>
                  <a:pt x="1227" y="158"/>
                </a:lnTo>
                <a:lnTo>
                  <a:pt x="1273" y="140"/>
                </a:lnTo>
                <a:lnTo>
                  <a:pt x="1319" y="123"/>
                </a:lnTo>
                <a:lnTo>
                  <a:pt x="1365" y="105"/>
                </a:lnTo>
                <a:lnTo>
                  <a:pt x="1413" y="90"/>
                </a:lnTo>
                <a:lnTo>
                  <a:pt x="1460" y="77"/>
                </a:lnTo>
                <a:lnTo>
                  <a:pt x="1507" y="63"/>
                </a:lnTo>
                <a:lnTo>
                  <a:pt x="1556" y="52"/>
                </a:lnTo>
                <a:lnTo>
                  <a:pt x="1604" y="41"/>
                </a:lnTo>
                <a:lnTo>
                  <a:pt x="1654" y="32"/>
                </a:lnTo>
                <a:lnTo>
                  <a:pt x="1704" y="23"/>
                </a:lnTo>
                <a:lnTo>
                  <a:pt x="1753" y="16"/>
                </a:lnTo>
                <a:lnTo>
                  <a:pt x="1804" y="11"/>
                </a:lnTo>
                <a:lnTo>
                  <a:pt x="1855" y="6"/>
                </a:lnTo>
                <a:lnTo>
                  <a:pt x="1906" y="3"/>
                </a:lnTo>
                <a:lnTo>
                  <a:pt x="1957" y="1"/>
                </a:lnTo>
                <a:lnTo>
                  <a:pt x="2010" y="0"/>
                </a:lnTo>
                <a:lnTo>
                  <a:pt x="2010" y="0"/>
                </a:lnTo>
                <a:lnTo>
                  <a:pt x="2062" y="1"/>
                </a:lnTo>
                <a:lnTo>
                  <a:pt x="2113" y="3"/>
                </a:lnTo>
                <a:lnTo>
                  <a:pt x="2165" y="6"/>
                </a:lnTo>
                <a:lnTo>
                  <a:pt x="2215" y="11"/>
                </a:lnTo>
                <a:lnTo>
                  <a:pt x="2266" y="16"/>
                </a:lnTo>
                <a:lnTo>
                  <a:pt x="2316" y="23"/>
                </a:lnTo>
                <a:lnTo>
                  <a:pt x="2365" y="32"/>
                </a:lnTo>
                <a:lnTo>
                  <a:pt x="2415" y="41"/>
                </a:lnTo>
                <a:lnTo>
                  <a:pt x="2464" y="52"/>
                </a:lnTo>
                <a:lnTo>
                  <a:pt x="2512" y="63"/>
                </a:lnTo>
                <a:lnTo>
                  <a:pt x="2561" y="77"/>
                </a:lnTo>
                <a:lnTo>
                  <a:pt x="2608" y="90"/>
                </a:lnTo>
                <a:lnTo>
                  <a:pt x="2654" y="105"/>
                </a:lnTo>
                <a:lnTo>
                  <a:pt x="2701" y="123"/>
                </a:lnTo>
                <a:lnTo>
                  <a:pt x="2747" y="140"/>
                </a:lnTo>
                <a:lnTo>
                  <a:pt x="2792" y="158"/>
                </a:lnTo>
                <a:lnTo>
                  <a:pt x="2837" y="178"/>
                </a:lnTo>
                <a:lnTo>
                  <a:pt x="2881" y="199"/>
                </a:lnTo>
                <a:lnTo>
                  <a:pt x="2925" y="220"/>
                </a:lnTo>
                <a:lnTo>
                  <a:pt x="2967" y="243"/>
                </a:lnTo>
                <a:lnTo>
                  <a:pt x="3009" y="267"/>
                </a:lnTo>
                <a:lnTo>
                  <a:pt x="3052" y="291"/>
                </a:lnTo>
                <a:lnTo>
                  <a:pt x="3093" y="317"/>
                </a:lnTo>
                <a:lnTo>
                  <a:pt x="3134" y="343"/>
                </a:lnTo>
                <a:lnTo>
                  <a:pt x="3174" y="372"/>
                </a:lnTo>
                <a:lnTo>
                  <a:pt x="3212" y="400"/>
                </a:lnTo>
                <a:lnTo>
                  <a:pt x="3251" y="429"/>
                </a:lnTo>
                <a:lnTo>
                  <a:pt x="3288" y="460"/>
                </a:lnTo>
                <a:lnTo>
                  <a:pt x="3325" y="491"/>
                </a:lnTo>
                <a:lnTo>
                  <a:pt x="3361" y="522"/>
                </a:lnTo>
                <a:lnTo>
                  <a:pt x="3396" y="556"/>
                </a:lnTo>
                <a:lnTo>
                  <a:pt x="3431" y="589"/>
                </a:lnTo>
                <a:lnTo>
                  <a:pt x="3465" y="624"/>
                </a:lnTo>
                <a:lnTo>
                  <a:pt x="3497" y="659"/>
                </a:lnTo>
                <a:lnTo>
                  <a:pt x="3529" y="695"/>
                </a:lnTo>
                <a:lnTo>
                  <a:pt x="3560" y="732"/>
                </a:lnTo>
                <a:lnTo>
                  <a:pt x="3590" y="770"/>
                </a:lnTo>
                <a:lnTo>
                  <a:pt x="3620" y="808"/>
                </a:lnTo>
                <a:lnTo>
                  <a:pt x="3649" y="847"/>
                </a:lnTo>
                <a:lnTo>
                  <a:pt x="3676" y="886"/>
                </a:lnTo>
                <a:lnTo>
                  <a:pt x="3703" y="926"/>
                </a:lnTo>
                <a:lnTo>
                  <a:pt x="3728" y="968"/>
                </a:lnTo>
                <a:lnTo>
                  <a:pt x="3753" y="1010"/>
                </a:lnTo>
                <a:lnTo>
                  <a:pt x="3777" y="1052"/>
                </a:lnTo>
                <a:lnTo>
                  <a:pt x="3799" y="1095"/>
                </a:lnTo>
                <a:lnTo>
                  <a:pt x="3821" y="1139"/>
                </a:lnTo>
                <a:lnTo>
                  <a:pt x="3841" y="1182"/>
                </a:lnTo>
                <a:lnTo>
                  <a:pt x="3861" y="1227"/>
                </a:lnTo>
                <a:lnTo>
                  <a:pt x="3880" y="1273"/>
                </a:lnTo>
                <a:lnTo>
                  <a:pt x="3897" y="1319"/>
                </a:lnTo>
                <a:lnTo>
                  <a:pt x="3913" y="1365"/>
                </a:lnTo>
                <a:lnTo>
                  <a:pt x="3928" y="1412"/>
                </a:lnTo>
                <a:lnTo>
                  <a:pt x="3943" y="1460"/>
                </a:lnTo>
                <a:lnTo>
                  <a:pt x="3956" y="1508"/>
                </a:lnTo>
                <a:lnTo>
                  <a:pt x="3968" y="1557"/>
                </a:lnTo>
                <a:lnTo>
                  <a:pt x="3978" y="1605"/>
                </a:lnTo>
                <a:lnTo>
                  <a:pt x="3988" y="1654"/>
                </a:lnTo>
                <a:lnTo>
                  <a:pt x="3996" y="1703"/>
                </a:lnTo>
                <a:lnTo>
                  <a:pt x="4003" y="1754"/>
                </a:lnTo>
                <a:lnTo>
                  <a:pt x="4009" y="1804"/>
                </a:lnTo>
                <a:lnTo>
                  <a:pt x="4013" y="1855"/>
                </a:lnTo>
                <a:lnTo>
                  <a:pt x="4017" y="1906"/>
                </a:lnTo>
                <a:lnTo>
                  <a:pt x="4019" y="1958"/>
                </a:lnTo>
                <a:lnTo>
                  <a:pt x="4019" y="2009"/>
                </a:lnTo>
                <a:lnTo>
                  <a:pt x="4019" y="200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4087324" y="2996952"/>
            <a:ext cx="265112" cy="26511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7" name="Picture 1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87229"/>
            <a:ext cx="658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076056" y="3573016"/>
            <a:ext cx="111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00"/>
                </a:solidFill>
                <a:latin typeface="HY울릉도M" pitchFamily="18" charset="-127"/>
                <a:ea typeface="HY울릉도M" pitchFamily="18" charset="-127"/>
              </a:rPr>
              <a:t>첫인상</a:t>
            </a:r>
            <a:endParaRPr lang="ko-KR" altLang="en-US" sz="2400" dirty="0">
              <a:solidFill>
                <a:srgbClr val="FFFF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98992" y="4697849"/>
            <a:ext cx="2140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태도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자세</a:t>
            </a:r>
            <a:endParaRPr lang="en-US" altLang="ko-KR" sz="3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가장 큰 첫인상 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결정요인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69373" y="476673"/>
            <a:ext cx="5154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초반에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제시된 정보가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이후에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알게 된 정보보다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더 강력한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영향을 미치는 것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첫인상효과라고도 불림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초두효과</a:t>
            </a:r>
            <a:endParaRPr lang="en-US" altLang="ko-KR" sz="3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03148" y="2276872"/>
            <a:ext cx="21408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첫인상 결정 시간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4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4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</a:t>
            </a:r>
            <a:endParaRPr lang="ko-KR" altLang="en-US" sz="4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8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10051" y="0"/>
            <a:ext cx="91339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캠프개요</a:t>
            </a:r>
            <a:endParaRPr lang="en-US" altLang="ko-KR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636999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자유형 30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3" name="표 42"/>
          <p:cNvGraphicFramePr>
            <a:graphicFrameLocks noGrp="1"/>
          </p:cNvGraphicFramePr>
          <p:nvPr/>
        </p:nvGraphicFramePr>
        <p:xfrm>
          <a:off x="2771800" y="2996953"/>
          <a:ext cx="5904656" cy="3392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87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교육목표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200" dirty="0" smtClean="0"/>
                        <a:t>대학생을 대상으로 한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박 </a:t>
                      </a:r>
                      <a:r>
                        <a:rPr lang="en-US" altLang="ko-KR" sz="1200" dirty="0" smtClean="0"/>
                        <a:t>2</a:t>
                      </a:r>
                      <a:r>
                        <a:rPr lang="ko-KR" altLang="en-US" sz="1200" dirty="0" smtClean="0"/>
                        <a:t>일 취업캠프과정으로서 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200" dirty="0" smtClean="0"/>
                        <a:t>     </a:t>
                      </a:r>
                      <a:r>
                        <a:rPr lang="ko-KR" altLang="en-US" sz="1200" dirty="0" smtClean="0"/>
                        <a:t>취업 마인드부터 실전스킬까지 취업완전정복 교육과정이다</a:t>
                      </a:r>
                      <a:r>
                        <a:rPr lang="en-US" altLang="ko-KR" sz="1200" dirty="0" smtClean="0"/>
                        <a:t>. </a:t>
                      </a:r>
                    </a:p>
                    <a:p>
                      <a:pPr marL="228600" indent="-228600" algn="just" latinLnBrk="1">
                        <a:lnSpc>
                          <a:spcPct val="150000"/>
                        </a:lnSpc>
                        <a:buAutoNum type="arabicPeriod" startAt="2"/>
                      </a:pPr>
                      <a:r>
                        <a:rPr lang="ko-KR" altLang="en-US" sz="1200" dirty="0" smtClean="0"/>
                        <a:t>취업에 대한 자신감을 높여 자신이 원하는 분야에 </a:t>
                      </a:r>
                      <a:endParaRPr lang="en-US" altLang="ko-KR" sz="1200" dirty="0" smtClean="0"/>
                    </a:p>
                    <a:p>
                      <a:pPr marL="228600" indent="-228600" algn="just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200" dirty="0" smtClean="0"/>
                        <a:t>     </a:t>
                      </a:r>
                      <a:r>
                        <a:rPr lang="ko-KR" altLang="en-US" sz="1200" dirty="0" smtClean="0"/>
                        <a:t>도전하도록 돕는다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교육대상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대학생 및 취업 </a:t>
                      </a:r>
                      <a:r>
                        <a:rPr lang="ko-KR" altLang="en-US" sz="1200" dirty="0" err="1" smtClean="0"/>
                        <a:t>준비생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교육시간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박 </a:t>
                      </a:r>
                      <a:r>
                        <a:rPr lang="en-US" altLang="ko-KR" sz="1200" dirty="0" smtClean="0"/>
                        <a:t> 2</a:t>
                      </a:r>
                      <a:r>
                        <a:rPr lang="ko-KR" altLang="en-US" sz="1200" dirty="0" smtClean="0"/>
                        <a:t>일 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의뢰사와의</a:t>
                      </a:r>
                      <a:r>
                        <a:rPr lang="ko-KR" altLang="en-US" sz="1200" dirty="0" smtClean="0"/>
                        <a:t> 협의를 통해 조율가능</a:t>
                      </a:r>
                      <a:r>
                        <a:rPr lang="en-US" altLang="ko-KR" sz="1200" dirty="0" smtClean="0"/>
                        <a:t>) 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3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</a:rPr>
                        <a:t>교육문의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대학교육기획팀 </a:t>
                      </a:r>
                      <a:r>
                        <a:rPr lang="en-US" altLang="ko-KR" sz="1200" dirty="0" smtClean="0"/>
                        <a:t>(T. ***-***-****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 M.</a:t>
                      </a:r>
                      <a:r>
                        <a:rPr lang="en-US" altLang="ko-KR" sz="1200" baseline="0" dirty="0" smtClean="0"/>
                        <a:t> wtw9314</a:t>
                      </a:r>
                      <a:r>
                        <a:rPr lang="en-US" altLang="ko-KR" sz="1200" dirty="0" smtClean="0"/>
                        <a:t>@empas.com) </a:t>
                      </a:r>
                      <a:endParaRPr lang="ko-KR" altLang="en-US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373216"/>
            <a:ext cx="1584176" cy="123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373216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373216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373216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일정표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" name="자유형 16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707904" y="1886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2060"/>
                </a:solidFill>
              </a:rPr>
              <a:t>프로그램 일정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3491880" y="260648"/>
            <a:ext cx="216024" cy="28803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2915816" y="764701"/>
          <a:ext cx="5976664" cy="4392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8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일차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일차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07:00 ~ 08:00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기상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08:00 ~ 09:00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70C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아침식사</a:t>
                      </a:r>
                      <a:endParaRPr lang="ko-KR" altLang="en-US" sz="1100" dirty="0">
                        <a:solidFill>
                          <a:srgbClr val="0070C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09:00 ~ 10:00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역량강화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면접의 기본태도 훈련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나의 가치를 높이는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이미지메이킹</a:t>
                      </a:r>
                      <a:endParaRPr lang="ko-KR" altLang="en-US" sz="1100" b="1" dirty="0" smtClean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10:00 ~ 11:00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연수원으로 이동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11:00 ~ 12:00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12:00 ~ 13:00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70C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점심식사</a:t>
                      </a:r>
                      <a:endParaRPr lang="ko-KR" altLang="en-US" sz="1100" dirty="0">
                        <a:solidFill>
                          <a:srgbClr val="0070C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70C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점심식사</a:t>
                      </a:r>
                      <a:endParaRPr lang="ko-KR" altLang="en-US" sz="1100" dirty="0">
                        <a:solidFill>
                          <a:srgbClr val="0070C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13:00 ~ 14:00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자기관리강화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채용트렌드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및 문제해결리더십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역량강화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모의 면접훈련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전공관련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인사담당자의 실전면접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14:00 ~ 15:00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15:00 ~ 16:00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역량강화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면접의 기본태도 훈련</a:t>
                      </a:r>
                      <a:endParaRPr lang="en-US" altLang="ko-KR" sz="1100" dirty="0" smtClean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면접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커뮤니케이션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16:00 ~ 17:00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학교로 이동</a:t>
                      </a:r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17:00 ~ 18:00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18:00 ~ 19:00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rgbClr val="0070C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저녁식사</a:t>
                      </a:r>
                      <a:endParaRPr lang="ko-KR" altLang="en-US" sz="1100" dirty="0">
                        <a:solidFill>
                          <a:srgbClr val="0070C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19:00 ~ 20:00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역량강화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합격하는 취업서류</a:t>
                      </a:r>
                      <a:r>
                        <a:rPr lang="ko-KR" altLang="en-US" sz="1100" b="1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작성하기</a:t>
                      </a:r>
                      <a:endParaRPr lang="ko-KR" altLang="en-US" sz="1100" dirty="0" smtClean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20:00 ~ 21:00</a:t>
                      </a: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자유형 3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2060"/>
                </a:solidFill>
              </a:rPr>
              <a:t>교육프로그램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3491880" y="260648"/>
            <a:ext cx="216024" cy="28803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627784" y="1124744"/>
          <a:ext cx="6192687" cy="5324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제목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교육상세내용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</a:t>
                      </a:r>
                      <a:endParaRPr lang="en-US" altLang="ko-KR" sz="1200" b="1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2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err="1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채용트랜드</a:t>
                      </a:r>
                      <a:endParaRPr lang="en-US" altLang="ko-KR" sz="1100" b="1" dirty="0" smtClean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및</a:t>
                      </a:r>
                      <a:endParaRPr lang="en-US" altLang="ko-KR" sz="1100" b="1" dirty="0" smtClean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문제해결리더십</a:t>
                      </a:r>
                      <a:endParaRPr lang="ko-KR" altLang="en-US" sz="1100" b="1" dirty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▶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문제해결을 통한 취업준비 </a:t>
                      </a:r>
                      <a:r>
                        <a:rPr lang="en-US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START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업계 현황 및 </a:t>
                      </a: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채용트렌드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문제해결 </a:t>
                      </a:r>
                      <a:r>
                        <a:rPr lang="ko-KR" altLang="en-US" sz="10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팀빌딩을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통한 </a:t>
                      </a:r>
                      <a:r>
                        <a:rPr lang="ko-KR" altLang="en-US" sz="10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셀프리더십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역량강화</a:t>
                      </a:r>
                      <a:endParaRPr lang="en-US" altLang="ko-KR" sz="10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강의식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실습식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2H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2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면접커뮤니케이션</a:t>
                      </a:r>
                      <a:endParaRPr lang="ko-KR" altLang="en-US" sz="1100" b="1" dirty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▶ 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당당하게 면접에 임하는 나</a:t>
                      </a:r>
                      <a:endParaRPr lang="en-US" altLang="ko-KR" sz="1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발음</a:t>
                      </a: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호흡</a:t>
                      </a: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습관 수정 및 음성 교정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자기소개 상호피드백 및 면접예상질문 연습</a:t>
                      </a:r>
                      <a:endParaRPr lang="en-US" altLang="ko-KR" sz="10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면접프로세스 및 면접 매너 체득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강의식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실습식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3H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2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합격하는  취업서류</a:t>
                      </a:r>
                      <a:endParaRPr lang="en-US" altLang="ko-KR" sz="1100" b="1" dirty="0" smtClean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작성하기</a:t>
                      </a:r>
                      <a:endParaRPr lang="ko-KR" altLang="en-US" sz="1100" b="1" dirty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▶ 한</a:t>
                      </a:r>
                      <a:r>
                        <a:rPr lang="ko-KR" altLang="en-US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장으로 보여주는 내 삶의 </a:t>
                      </a:r>
                      <a:r>
                        <a:rPr lang="en-US" altLang="ko-KR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History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종이 한 장으로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열정을 전달하는 입사지원서 작성법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자기소개서 좋은 예 </a:t>
                      </a: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VS 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나쁜</a:t>
                      </a: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예</a:t>
                      </a:r>
                      <a:endParaRPr lang="en-US" altLang="ko-KR" sz="10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나를 돋보이게 하는</a:t>
                      </a: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입사지원서 작성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강의식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실습식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2H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2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err="1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면접이미지메이킹</a:t>
                      </a:r>
                      <a:endParaRPr lang="ko-KR" altLang="en-US" sz="1100" b="1" dirty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▶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나의 가치를 높이는 </a:t>
                      </a:r>
                      <a:r>
                        <a:rPr lang="ko-KR" altLang="en-US" sz="10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이미지메이킹</a:t>
                      </a:r>
                      <a:endParaRPr lang="en-US" altLang="ko-KR" sz="1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면접의상과 호감 가는 인상의 중요성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호감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가는 이미지 이미지 </a:t>
                      </a:r>
                      <a:r>
                        <a:rPr lang="ko-KR" altLang="en-US" sz="10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메이킹을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위한 메이크업 시연</a:t>
                      </a:r>
                      <a:endParaRPr lang="en-US" altLang="ko-KR" sz="10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새로운 매력을 풍기는 헤어 연출법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강의식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실습식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82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인사담당자</a:t>
                      </a:r>
                      <a:endParaRPr lang="en-US" altLang="ko-KR" sz="1100" b="1" dirty="0" smtClean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solidFill>
                            <a:srgbClr val="00B0F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모의면접</a:t>
                      </a:r>
                      <a:endParaRPr lang="ko-KR" altLang="en-US" sz="1100" b="1" dirty="0">
                        <a:solidFill>
                          <a:srgbClr val="00B0F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▶ 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실전</a:t>
                      </a:r>
                      <a:r>
                        <a:rPr lang="en-US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! 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긴장감 </a:t>
                      </a:r>
                      <a:r>
                        <a:rPr lang="en-US" altLang="ko-KR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100% </a:t>
                      </a:r>
                      <a:r>
                        <a:rPr lang="ko-KR" altLang="en-US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모의면접</a:t>
                      </a:r>
                      <a:endParaRPr lang="en-US" altLang="ko-KR" sz="1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나를 </a:t>
                      </a: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100% 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발휘하기 위한 면접준비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전공분야 실제 인사담당자의 </a:t>
                      </a:r>
                      <a:r>
                        <a:rPr lang="ko-KR" altLang="en-US" sz="10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리얼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면접</a:t>
                      </a:r>
                      <a:endParaRPr lang="en-US" altLang="ko-KR" sz="10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모의면접 피드백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강의식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참여식</a:t>
                      </a:r>
                      <a:endParaRPr lang="en-US" altLang="ko-KR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실습식</a:t>
                      </a:r>
                      <a:endParaRPr lang="ko-KR" altLang="en-US" sz="1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3H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80112" y="1628800"/>
            <a:ext cx="244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업계현황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및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채용</a:t>
            </a:r>
            <a:r>
              <a:rPr lang="ko-KR" altLang="en-US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트렌드</a:t>
            </a:r>
            <a:endParaRPr lang="ko-KR" altLang="en-US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7074" y="3861682"/>
            <a:ext cx="244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문제해결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팀빌딩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5445224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셀프리더십</a:t>
            </a:r>
            <a:endParaRPr lang="en-US" altLang="ko-KR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역량강화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과정진행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9832" y="620688"/>
            <a:ext cx="56886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2060"/>
                </a:solidFill>
              </a:rPr>
              <a:t>교육안내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–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채용 </a:t>
            </a:r>
            <a:r>
              <a:rPr lang="ko-KR" altLang="en-US" sz="2000" b="1" dirty="0" err="1" smtClean="0">
                <a:solidFill>
                  <a:srgbClr val="002060"/>
                </a:solidFill>
              </a:rPr>
              <a:t>트렌드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문제해결 리더십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064" name="Picture 16" descr="C:\Users\desk\AppData\Local\Microsoft\Windows\Temporary Internet Files\Content.IE5\MTO1T18Z\001_GiTNU3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249425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2808312" cy="169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941168"/>
            <a:ext cx="281903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52120" y="1700808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인사가 기본이다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입장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에서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퇴실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5856" y="3573016"/>
            <a:ext cx="280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면접관 에게 호감을 주는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시선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처리와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목소리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5013176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취업면접전문강사의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실전면접 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Tip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제공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과정진행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34" name="Picture 10" descr="C:\Users\desk\AppData\Local\Microsoft\Windows\Temporary Internet Files\Content.IE5\OPTBLM6B\IMG_98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80928"/>
            <a:ext cx="260412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15" descr="C:\Users\desk\AppData\Local\Microsoft\Windows\Temporary Internet Files\Content.IE5\M188P621\IMG_97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25144"/>
            <a:ext cx="2794000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C:\Users\desk\AppData\Local\Microsoft\Windows\Temporary Internet Files\Content.IE5\OPTBLM6B\IMG_984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24403"/>
            <a:ext cx="2520280" cy="167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3059832" y="620688"/>
            <a:ext cx="56886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2060"/>
                </a:solidFill>
              </a:rPr>
              <a:t>교육안내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–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면접커뮤니케이션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99792" y="1628800"/>
            <a:ext cx="244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입사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지원서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의 작성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법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140968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자기소개서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좋은 예 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VS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나쁜 예</a:t>
            </a:r>
            <a:endParaRPr lang="en-US" altLang="ko-KR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7864" y="5445224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나를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돋보이게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하는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입사지원서 작성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0" y="692696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과정진행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6" name="Picture 8" descr="C:\Users\desk\AppData\Local\Microsoft\Windows\Temporary Internet Files\Content.IE5\OPTBLM6B\downloa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1872208" cy="248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C:\Users\desk\AppData\Local\Microsoft\Windows\Temporary Internet Files\Content.IE5\OPTBLM6B\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1728192" cy="221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C:\Users\desk\AppData\Local\Microsoft\Windows\Temporary Internet Files\Content.IE5\MTO1T18Z\이력서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2160240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3059832" y="620688"/>
            <a:ext cx="56886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2060"/>
                </a:solidFill>
              </a:rPr>
              <a:t>교육안내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–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합격하는 취업서류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67034" y="1722253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면접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이미지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의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중요성 인지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7074" y="3861682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면접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메이크업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시연 및 실습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5301208"/>
            <a:ext cx="244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합격을 부르는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인상</a:t>
            </a:r>
            <a:endParaRPr lang="en-US" altLang="ko-KR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표정 만들기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042026" cy="171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2296045" cy="176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과정진행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9832" y="620688"/>
            <a:ext cx="56886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2060"/>
                </a:solidFill>
              </a:rPr>
              <a:t>교육안내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–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채용 </a:t>
            </a:r>
            <a:r>
              <a:rPr lang="ko-KR" altLang="en-US" sz="2000" b="1" dirty="0" err="1" smtClean="0">
                <a:solidFill>
                  <a:srgbClr val="002060"/>
                </a:solidFill>
              </a:rPr>
              <a:t>트랜드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 문제해결 리더십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9"/>
            <a:ext cx="103049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645" y="1340768"/>
            <a:ext cx="105727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75856" y="1196752"/>
            <a:ext cx="490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실전과 같은 취업면접교육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9069" y="1700808"/>
            <a:ext cx="60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B0F0"/>
                </a:solidFill>
              </a:rPr>
              <a:t>“</a:t>
            </a:r>
            <a:r>
              <a:rPr lang="ko-KR" altLang="en-US" sz="2000" b="1" dirty="0" smtClean="0">
                <a:solidFill>
                  <a:srgbClr val="00B0F0"/>
                </a:solidFill>
              </a:rPr>
              <a:t>기업에서 바라는 인재상은 </a:t>
            </a:r>
            <a:r>
              <a:rPr lang="ko-KR" altLang="en-US" sz="2000" b="1" u="sng" dirty="0" smtClean="0">
                <a:solidFill>
                  <a:srgbClr val="00B0F0"/>
                </a:solidFill>
              </a:rPr>
              <a:t>면접관 </a:t>
            </a:r>
            <a:r>
              <a:rPr lang="ko-KR" altLang="en-US" sz="2000" b="1" dirty="0" smtClean="0">
                <a:solidFill>
                  <a:srgbClr val="00B0F0"/>
                </a:solidFill>
              </a:rPr>
              <a:t>만이 알 수 있다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”</a:t>
            </a:r>
            <a:endParaRPr lang="ko-KR" altLang="en-US" sz="20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227687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본 교육과정을 통해 실제 </a:t>
            </a:r>
            <a:r>
              <a:rPr lang="ko-KR" altLang="en-US" sz="1600" dirty="0" err="1" smtClean="0"/>
              <a:t>직업군의</a:t>
            </a:r>
            <a:r>
              <a:rPr lang="ko-KR" altLang="en-US" sz="1600" dirty="0" smtClean="0"/>
              <a:t> 기업에서 바라는 인재상을 정확히 알고 기업 면접에 대비할 수 있습니다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20" name="Oval 1029"/>
          <p:cNvSpPr>
            <a:spLocks noChangeArrowheads="1"/>
          </p:cNvSpPr>
          <p:nvPr/>
        </p:nvSpPr>
        <p:spPr bwMode="auto">
          <a:xfrm>
            <a:off x="2739480" y="3284984"/>
            <a:ext cx="814387" cy="792163"/>
          </a:xfrm>
          <a:prstGeom prst="ellipse">
            <a:avLst/>
          </a:prstGeom>
          <a:solidFill>
            <a:srgbClr val="FFFFFF"/>
          </a:solidFill>
          <a:ln w="76214">
            <a:solidFill>
              <a:srgbClr val="B22898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Oval 1032"/>
          <p:cNvSpPr>
            <a:spLocks noChangeArrowheads="1"/>
          </p:cNvSpPr>
          <p:nvPr/>
        </p:nvSpPr>
        <p:spPr bwMode="auto">
          <a:xfrm>
            <a:off x="3989976" y="3284984"/>
            <a:ext cx="814387" cy="792162"/>
          </a:xfrm>
          <a:prstGeom prst="ellipse">
            <a:avLst/>
          </a:prstGeom>
          <a:solidFill>
            <a:srgbClr val="FFFFFF"/>
          </a:solidFill>
          <a:ln w="76214">
            <a:solidFill>
              <a:srgbClr val="EA246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Oval 1035"/>
          <p:cNvSpPr>
            <a:spLocks noChangeArrowheads="1"/>
          </p:cNvSpPr>
          <p:nvPr/>
        </p:nvSpPr>
        <p:spPr bwMode="auto">
          <a:xfrm>
            <a:off x="5233782" y="3284984"/>
            <a:ext cx="814387" cy="793750"/>
          </a:xfrm>
          <a:prstGeom prst="ellipse">
            <a:avLst/>
          </a:prstGeom>
          <a:solidFill>
            <a:srgbClr val="FFFFFF"/>
          </a:solidFill>
          <a:ln w="76214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Oval 1048"/>
          <p:cNvSpPr>
            <a:spLocks noChangeArrowheads="1"/>
          </p:cNvSpPr>
          <p:nvPr/>
        </p:nvSpPr>
        <p:spPr bwMode="auto">
          <a:xfrm>
            <a:off x="6470568" y="3284984"/>
            <a:ext cx="814387" cy="792163"/>
          </a:xfrm>
          <a:prstGeom prst="ellipse">
            <a:avLst/>
          </a:prstGeom>
          <a:solidFill>
            <a:srgbClr val="FFFFFF"/>
          </a:solidFill>
          <a:ln w="76214">
            <a:solidFill>
              <a:srgbClr val="66B615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Oval 1048"/>
          <p:cNvSpPr>
            <a:spLocks noChangeArrowheads="1"/>
          </p:cNvSpPr>
          <p:nvPr/>
        </p:nvSpPr>
        <p:spPr bwMode="auto">
          <a:xfrm>
            <a:off x="7694704" y="3284984"/>
            <a:ext cx="814387" cy="792163"/>
          </a:xfrm>
          <a:prstGeom prst="ellipse">
            <a:avLst/>
          </a:prstGeom>
          <a:solidFill>
            <a:srgbClr val="FFFFFF"/>
          </a:solidFill>
          <a:ln w="76214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32427" y="3499297"/>
            <a:ext cx="1175477" cy="377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의료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보건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828571" y="3501008"/>
            <a:ext cx="1175477" cy="377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금융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회계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052707" y="3501008"/>
            <a:ext cx="1175477" cy="377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경영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pPr algn="ctr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서비스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276843" y="3501008"/>
            <a:ext cx="1175477" cy="377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화학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건설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500979" y="3501008"/>
            <a:ext cx="1175477" cy="3778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IT/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소프트웨어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0" y="692697"/>
            <a:ext cx="241176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자유형 35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자유형 36"/>
          <p:cNvSpPr/>
          <p:nvPr/>
        </p:nvSpPr>
        <p:spPr>
          <a:xfrm flipH="1">
            <a:off x="611560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07504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과정진행</a:t>
            </a:r>
            <a:endParaRPr lang="en-US" altLang="ko-KR" sz="28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3" descr="C:\Users\desk\AppData\Local\Microsoft\Windows\Temporary Internet Files\Content.IE5\VVNB5PEF\naver_com_20110907_1432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37626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4" descr="C:\Users\desk\AppData\Local\Microsoft\Windows\Temporary Internet Files\Content.IE5\H4ZT7NLF\ds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2996281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0" y="-9525"/>
            <a:ext cx="91339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1008737"/>
            <a:ext cx="9144000" cy="573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자유형 30"/>
          <p:cNvSpPr/>
          <p:nvPr/>
        </p:nvSpPr>
        <p:spPr>
          <a:xfrm flipH="1">
            <a:off x="0" y="1"/>
            <a:ext cx="3438526" cy="2085975"/>
          </a:xfrm>
          <a:custGeom>
            <a:avLst/>
            <a:gdLst>
              <a:gd name="connsiteX0" fmla="*/ 3438526 w 3438526"/>
              <a:gd name="connsiteY0" fmla="*/ 0 h 2085975"/>
              <a:gd name="connsiteX1" fmla="*/ 0 w 3438526"/>
              <a:gd name="connsiteY1" fmla="*/ 0 h 2085975"/>
              <a:gd name="connsiteX2" fmla="*/ 2085975 w 3438526"/>
              <a:gd name="connsiteY2" fmla="*/ 2085975 h 2085975"/>
              <a:gd name="connsiteX3" fmla="*/ 3438526 w 3438526"/>
              <a:gd name="connsiteY3" fmla="*/ 733424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526" h="2085975">
                <a:moveTo>
                  <a:pt x="3438526" y="0"/>
                </a:moveTo>
                <a:lnTo>
                  <a:pt x="0" y="0"/>
                </a:lnTo>
                <a:lnTo>
                  <a:pt x="2085975" y="2085975"/>
                </a:lnTo>
                <a:lnTo>
                  <a:pt x="3438526" y="733424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 flipH="1">
            <a:off x="1" y="1657350"/>
            <a:ext cx="2171700" cy="4343400"/>
          </a:xfrm>
          <a:custGeom>
            <a:avLst/>
            <a:gdLst>
              <a:gd name="connsiteX0" fmla="*/ 2171700 w 2171700"/>
              <a:gd name="connsiteY0" fmla="*/ 0 h 4343400"/>
              <a:gd name="connsiteX1" fmla="*/ 0 w 2171700"/>
              <a:gd name="connsiteY1" fmla="*/ 2171700 h 4343400"/>
              <a:gd name="connsiteX2" fmla="*/ 2171700 w 21717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4343400">
                <a:moveTo>
                  <a:pt x="2171700" y="0"/>
                </a:moveTo>
                <a:lnTo>
                  <a:pt x="0" y="2171700"/>
                </a:lnTo>
                <a:lnTo>
                  <a:pt x="2171700" y="4343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 32"/>
          <p:cNvSpPr/>
          <p:nvPr/>
        </p:nvSpPr>
        <p:spPr>
          <a:xfrm flipH="1">
            <a:off x="1217" y="5497141"/>
            <a:ext cx="2702668" cy="1351334"/>
          </a:xfrm>
          <a:custGeom>
            <a:avLst/>
            <a:gdLst>
              <a:gd name="connsiteX0" fmla="*/ 1351334 w 2702668"/>
              <a:gd name="connsiteY0" fmla="*/ 0 h 1351334"/>
              <a:gd name="connsiteX1" fmla="*/ 0 w 2702668"/>
              <a:gd name="connsiteY1" fmla="*/ 1351334 h 1351334"/>
              <a:gd name="connsiteX2" fmla="*/ 2702668 w 2702668"/>
              <a:gd name="connsiteY2" fmla="*/ 1351334 h 13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668" h="1351334">
                <a:moveTo>
                  <a:pt x="1351334" y="0"/>
                </a:moveTo>
                <a:lnTo>
                  <a:pt x="0" y="1351334"/>
                </a:lnTo>
                <a:lnTo>
                  <a:pt x="2702668" y="135133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 flipH="1">
            <a:off x="617909" y="0"/>
            <a:ext cx="1469284" cy="734642"/>
          </a:xfrm>
          <a:custGeom>
            <a:avLst/>
            <a:gdLst>
              <a:gd name="connsiteX0" fmla="*/ 1469284 w 1469284"/>
              <a:gd name="connsiteY0" fmla="*/ 0 h 734642"/>
              <a:gd name="connsiteX1" fmla="*/ 0 w 1469284"/>
              <a:gd name="connsiteY1" fmla="*/ 0 h 734642"/>
              <a:gd name="connsiteX2" fmla="*/ 734642 w 1469284"/>
              <a:gd name="connsiteY2" fmla="*/ 734642 h 73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284" h="734642">
                <a:moveTo>
                  <a:pt x="1469284" y="0"/>
                </a:moveTo>
                <a:lnTo>
                  <a:pt x="0" y="0"/>
                </a:lnTo>
                <a:lnTo>
                  <a:pt x="734642" y="734642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64961" y="935882"/>
            <a:ext cx="34331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71C3"/>
                </a:solidFill>
                <a:latin typeface="돋움" pitchFamily="50" charset="-127"/>
                <a:ea typeface="돋움" pitchFamily="50" charset="-127"/>
              </a:rPr>
              <a:t>CONTENTS</a:t>
            </a:r>
            <a:endParaRPr lang="en-US" altLang="ko-KR" sz="37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10051" y="715592"/>
            <a:ext cx="5973746" cy="6132883"/>
          </a:xfrm>
          <a:prstGeom prst="line">
            <a:avLst/>
          </a:prstGeom>
          <a:ln>
            <a:solidFill>
              <a:srgbClr val="2365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>
          <a:xfrm>
            <a:off x="1905000" y="2635549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277566" y="2559928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제안업체 일반현황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2674313" y="3432606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3046879" y="3356985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제안개요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3443626" y="4229663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816192" y="4154042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과업수행추진계획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4212939" y="5026720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4585505" y="4951099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사업관리방안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982250" y="5823778"/>
            <a:ext cx="248868" cy="2488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5354816" y="5748157"/>
            <a:ext cx="289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 |  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</a:t>
            </a:r>
            <a:endParaRPr lang="ko-KR" altLang="en-US" sz="20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66502" y="643137"/>
            <a:ext cx="342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Clr>
                <a:srgbClr val="0070C0"/>
              </a:buClr>
            </a:pPr>
            <a:r>
              <a:rPr lang="ko-KR" altLang="en-US" sz="12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㈜한국교육진흥원</a:t>
            </a:r>
            <a:endParaRPr lang="en-US" altLang="ko-KR" sz="12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_x142958720" descr="EMB00001b000e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26239"/>
            <a:ext cx="523875" cy="47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99058" y="-256032"/>
            <a:ext cx="9133949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0" y="3327990"/>
            <a:ext cx="9144000" cy="1218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3314700" y="0"/>
            <a:ext cx="5829300" cy="2914650"/>
          </a:xfrm>
          <a:custGeom>
            <a:avLst/>
            <a:gdLst>
              <a:gd name="connsiteX0" fmla="*/ 0 w 5829300"/>
              <a:gd name="connsiteY0" fmla="*/ 0 h 2914650"/>
              <a:gd name="connsiteX1" fmla="*/ 5829300 w 5829300"/>
              <a:gd name="connsiteY1" fmla="*/ 0 h 2914650"/>
              <a:gd name="connsiteX2" fmla="*/ 2914650 w 5829300"/>
              <a:gd name="connsiteY2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9300" h="2914650">
                <a:moveTo>
                  <a:pt x="0" y="0"/>
                </a:moveTo>
                <a:lnTo>
                  <a:pt x="5829300" y="0"/>
                </a:lnTo>
                <a:lnTo>
                  <a:pt x="2914650" y="2914650"/>
                </a:lnTo>
                <a:close/>
              </a:path>
            </a:pathLst>
          </a:custGeom>
          <a:solidFill>
            <a:srgbClr val="236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6134100" y="819150"/>
            <a:ext cx="3009900" cy="6019800"/>
          </a:xfrm>
          <a:custGeom>
            <a:avLst/>
            <a:gdLst>
              <a:gd name="connsiteX0" fmla="*/ 3009900 w 3009900"/>
              <a:gd name="connsiteY0" fmla="*/ 0 h 6019800"/>
              <a:gd name="connsiteX1" fmla="*/ 3009900 w 3009900"/>
              <a:gd name="connsiteY1" fmla="*/ 6019800 h 6019800"/>
              <a:gd name="connsiteX2" fmla="*/ 0 w 3009900"/>
              <a:gd name="connsiteY2" fmla="*/ 30099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6019800">
                <a:moveTo>
                  <a:pt x="3009900" y="0"/>
                </a:moveTo>
                <a:lnTo>
                  <a:pt x="3009900" y="60198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자유형 38"/>
          <p:cNvSpPr/>
          <p:nvPr/>
        </p:nvSpPr>
        <p:spPr>
          <a:xfrm>
            <a:off x="4666033" y="0"/>
            <a:ext cx="3126634" cy="1563317"/>
          </a:xfrm>
          <a:custGeom>
            <a:avLst/>
            <a:gdLst>
              <a:gd name="connsiteX0" fmla="*/ 0 w 3126634"/>
              <a:gd name="connsiteY0" fmla="*/ 0 h 1563317"/>
              <a:gd name="connsiteX1" fmla="*/ 3126634 w 3126634"/>
              <a:gd name="connsiteY1" fmla="*/ 0 h 1563317"/>
              <a:gd name="connsiteX2" fmla="*/ 1563317 w 3126634"/>
              <a:gd name="connsiteY2" fmla="*/ 1563317 h 156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6634" h="1563317">
                <a:moveTo>
                  <a:pt x="0" y="0"/>
                </a:moveTo>
                <a:lnTo>
                  <a:pt x="3126634" y="0"/>
                </a:lnTo>
                <a:lnTo>
                  <a:pt x="1563317" y="1563317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자유형 41"/>
          <p:cNvSpPr/>
          <p:nvPr/>
        </p:nvSpPr>
        <p:spPr>
          <a:xfrm>
            <a:off x="7485433" y="2170483"/>
            <a:ext cx="1658567" cy="3317134"/>
          </a:xfrm>
          <a:custGeom>
            <a:avLst/>
            <a:gdLst>
              <a:gd name="connsiteX0" fmla="*/ 1658567 w 1658567"/>
              <a:gd name="connsiteY0" fmla="*/ 0 h 3317134"/>
              <a:gd name="connsiteX1" fmla="*/ 1658567 w 1658567"/>
              <a:gd name="connsiteY1" fmla="*/ 3317134 h 3317134"/>
              <a:gd name="connsiteX2" fmla="*/ 0 w 1658567"/>
              <a:gd name="connsiteY2" fmla="*/ 1658567 h 331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8567" h="3317134">
                <a:moveTo>
                  <a:pt x="1658567" y="0"/>
                </a:moveTo>
                <a:lnTo>
                  <a:pt x="1658567" y="3317134"/>
                </a:lnTo>
                <a:lnTo>
                  <a:pt x="0" y="16585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170425" y="3671091"/>
            <a:ext cx="675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13" y="1346750"/>
            <a:ext cx="52864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Contact Point</a:t>
            </a:r>
            <a:endParaRPr lang="en-US" altLang="ko-KR" sz="1400" b="1" dirty="0" smtClean="0"/>
          </a:p>
          <a:p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주식회사 한국교육진흥원</a:t>
            </a:r>
            <a:endParaRPr lang="en-US" altLang="ko-KR" sz="14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광주광역시 동구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독립로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256-7 </a:t>
            </a:r>
          </a:p>
          <a:p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TEL : 1688-0714  FAX :***-***-****</a:t>
            </a:r>
          </a:p>
          <a:p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http://www.kskedu.co.kr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32728" y="2582890"/>
            <a:ext cx="42857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담당</a:t>
            </a:r>
            <a:r>
              <a:rPr lang="en-US" altLang="ko-KR" sz="1600" b="1" spc="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:</a:t>
            </a:r>
            <a:r>
              <a:rPr lang="ko-KR" altLang="en-US" sz="1600" b="1" spc="3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김준석팀장</a:t>
            </a:r>
            <a:r>
              <a:rPr kumimoji="0" lang="ko-KR" altLang="en-US" b="1" spc="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kumimoji="0" lang="en-US" altLang="ko-KR" b="1" spc="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***-****-****</a:t>
            </a:r>
            <a:endParaRPr kumimoji="0" lang="en-US" altLang="ko-KR" b="1" spc="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52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2080" y="176539"/>
            <a:ext cx="4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제안사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 일반현황 </a:t>
            </a:r>
            <a:endParaRPr lang="en-US" altLang="ko-KR" sz="2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20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52013"/>
              </p:ext>
            </p:extLst>
          </p:nvPr>
        </p:nvGraphicFramePr>
        <p:xfrm>
          <a:off x="447675" y="1028689"/>
          <a:ext cx="822960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기 관 명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주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한국교육진흥원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설 입 연 도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2005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년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06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월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대 표 자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진 소 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전 화 번 호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***-***-****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주     소 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광주광역시 동구 </a:t>
                      </a:r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독립로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256-7 (</a:t>
                      </a:r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금남로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업태 및 업종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교육서비스업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교육컨설팅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취업교육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자격인증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기업교육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캠프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체험학습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직사각형 93"/>
          <p:cNvSpPr/>
          <p:nvPr/>
        </p:nvSpPr>
        <p:spPr bwMode="auto">
          <a:xfrm>
            <a:off x="699770" y="2877081"/>
            <a:ext cx="2225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관련분야 보유자격</a:t>
            </a:r>
            <a:endParaRPr kumimoji="0"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6015669" y="3279138"/>
            <a:ext cx="264085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ct val="100000"/>
              <a:buFont typeface="Wingdings 2" pitchFamily="18" charset="2"/>
              <a:buChar char=""/>
              <a:defRPr/>
            </a:pPr>
            <a:r>
              <a:rPr kumimoji="0"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DISC, MBTI </a:t>
            </a:r>
            <a:r>
              <a:rPr kumimoji="0"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등 검사지 자유롭게 이용</a:t>
            </a:r>
            <a:endParaRPr kumimoji="0"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ct val="100000"/>
              <a:buFont typeface="Wingdings 2" pitchFamily="18" charset="2"/>
              <a:buChar char=""/>
              <a:defRPr/>
            </a:pPr>
            <a:r>
              <a:rPr kumimoji="0"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자기주도 학습 및 진로목표 구체화 능력</a:t>
            </a:r>
            <a:endParaRPr kumimoji="0"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인성 및 소양전문가로 교육생 </a:t>
            </a:r>
            <a:r>
              <a:rPr lang="ko-KR" altLang="en-US" sz="1100" spc="-100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니즈해소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진로상담으로  </a:t>
            </a:r>
            <a:r>
              <a:rPr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1:1 </a:t>
            </a: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맞춤 컨설팅 가능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7" name="직사각형 96"/>
          <p:cNvSpPr/>
          <p:nvPr/>
        </p:nvSpPr>
        <p:spPr bwMode="auto">
          <a:xfrm>
            <a:off x="699770" y="3343687"/>
            <a:ext cx="2619437" cy="120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 2" pitchFamily="18" charset="2"/>
              <a:buChar char=""/>
              <a:defRPr/>
            </a:pPr>
            <a:r>
              <a:rPr kumimoji="0"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교육청인가 평생교육시설</a:t>
            </a:r>
            <a:endParaRPr kumimoji="0"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노동부지정 직업능력개발시설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한국직업능력개발원 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171450" indent="-1714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 2" pitchFamily="18" charset="2"/>
              <a:buChar char=""/>
              <a:defRPr/>
            </a:pPr>
            <a:r>
              <a:rPr kumimoji="0"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(</a:t>
            </a:r>
            <a:r>
              <a:rPr kumimoji="0"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민간자격등록시행기관</a:t>
            </a:r>
            <a:r>
              <a:rPr kumimoji="0"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 2" pitchFamily="18" charset="2"/>
              <a:buChar char=""/>
              <a:defRPr/>
            </a:pPr>
            <a:r>
              <a:rPr kumimoji="0"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호남최초 국가공인</a:t>
            </a:r>
            <a:r>
              <a:rPr kumimoji="0"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SMAT</a:t>
            </a:r>
            <a:r>
              <a:rPr kumimoji="0"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전문교육원</a:t>
            </a:r>
            <a:endParaRPr kumimoji="0"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청소년 수련활동 인증 제 </a:t>
            </a:r>
            <a:r>
              <a:rPr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4661</a:t>
            </a: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호</a:t>
            </a:r>
            <a:endParaRPr kumimoji="0" lang="en-US" altLang="ko-KR" sz="1100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0" name="자유형 99"/>
          <p:cNvSpPr/>
          <p:nvPr/>
        </p:nvSpPr>
        <p:spPr bwMode="auto">
          <a:xfrm>
            <a:off x="724157" y="3298836"/>
            <a:ext cx="2595562" cy="314325"/>
          </a:xfrm>
          <a:custGeom>
            <a:avLst/>
            <a:gdLst>
              <a:gd name="connsiteX0" fmla="*/ 3415553 w 3415553"/>
              <a:gd name="connsiteY0" fmla="*/ 251012 h 251012"/>
              <a:gd name="connsiteX1" fmla="*/ 3164541 w 3415553"/>
              <a:gd name="connsiteY1" fmla="*/ 0 h 251012"/>
              <a:gd name="connsiteX2" fmla="*/ 0 w 3415553"/>
              <a:gd name="connsiteY2" fmla="*/ 0 h 25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553" h="251012">
                <a:moveTo>
                  <a:pt x="3415553" y="251012"/>
                </a:moveTo>
                <a:lnTo>
                  <a:pt x="3164541" y="0"/>
                </a:lnTo>
                <a:lnTo>
                  <a:pt x="0" y="0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1" name="자유형 100"/>
          <p:cNvSpPr/>
          <p:nvPr/>
        </p:nvSpPr>
        <p:spPr bwMode="auto">
          <a:xfrm flipH="1">
            <a:off x="5733367" y="3279138"/>
            <a:ext cx="2597150" cy="387350"/>
          </a:xfrm>
          <a:custGeom>
            <a:avLst/>
            <a:gdLst>
              <a:gd name="connsiteX0" fmla="*/ 3415553 w 3415553"/>
              <a:gd name="connsiteY0" fmla="*/ 251012 h 251012"/>
              <a:gd name="connsiteX1" fmla="*/ 3164541 w 3415553"/>
              <a:gd name="connsiteY1" fmla="*/ 0 h 251012"/>
              <a:gd name="connsiteX2" fmla="*/ 0 w 3415553"/>
              <a:gd name="connsiteY2" fmla="*/ 0 h 25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553" h="251012">
                <a:moveTo>
                  <a:pt x="3415553" y="251012"/>
                </a:moveTo>
                <a:lnTo>
                  <a:pt x="3164541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" name="자유형 101"/>
          <p:cNvSpPr/>
          <p:nvPr/>
        </p:nvSpPr>
        <p:spPr bwMode="auto">
          <a:xfrm flipV="1">
            <a:off x="767019" y="5192726"/>
            <a:ext cx="2667000" cy="269875"/>
          </a:xfrm>
          <a:custGeom>
            <a:avLst/>
            <a:gdLst>
              <a:gd name="connsiteX0" fmla="*/ 3415553 w 3415553"/>
              <a:gd name="connsiteY0" fmla="*/ 251012 h 251012"/>
              <a:gd name="connsiteX1" fmla="*/ 3164541 w 3415553"/>
              <a:gd name="connsiteY1" fmla="*/ 0 h 251012"/>
              <a:gd name="connsiteX2" fmla="*/ 0 w 3415553"/>
              <a:gd name="connsiteY2" fmla="*/ 0 h 25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553" h="251012">
                <a:moveTo>
                  <a:pt x="3415553" y="251012"/>
                </a:moveTo>
                <a:lnTo>
                  <a:pt x="3164541" y="0"/>
                </a:lnTo>
                <a:lnTo>
                  <a:pt x="0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" name="자유형 102"/>
          <p:cNvSpPr/>
          <p:nvPr/>
        </p:nvSpPr>
        <p:spPr bwMode="auto">
          <a:xfrm flipH="1" flipV="1">
            <a:off x="5686125" y="5172087"/>
            <a:ext cx="2706722" cy="269875"/>
          </a:xfrm>
          <a:custGeom>
            <a:avLst/>
            <a:gdLst>
              <a:gd name="connsiteX0" fmla="*/ 3415553 w 3415553"/>
              <a:gd name="connsiteY0" fmla="*/ 251012 h 251012"/>
              <a:gd name="connsiteX1" fmla="*/ 3164541 w 3415553"/>
              <a:gd name="connsiteY1" fmla="*/ 0 h 251012"/>
              <a:gd name="connsiteX2" fmla="*/ 0 w 3415553"/>
              <a:gd name="connsiteY2" fmla="*/ 0 h 25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553" h="251012">
                <a:moveTo>
                  <a:pt x="3415553" y="251012"/>
                </a:moveTo>
                <a:lnTo>
                  <a:pt x="3164541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Freeform 59"/>
          <p:cNvSpPr>
            <a:spLocks noEditPoints="1"/>
          </p:cNvSpPr>
          <p:nvPr/>
        </p:nvSpPr>
        <p:spPr bwMode="auto">
          <a:xfrm>
            <a:off x="3554366" y="3353989"/>
            <a:ext cx="520755" cy="430284"/>
          </a:xfrm>
          <a:custGeom>
            <a:avLst/>
            <a:gdLst>
              <a:gd name="T0" fmla="*/ 2147483647 w 328"/>
              <a:gd name="T1" fmla="*/ 2147483647 h 271"/>
              <a:gd name="T2" fmla="*/ 2147483647 w 328"/>
              <a:gd name="T3" fmla="*/ 2147483647 h 271"/>
              <a:gd name="T4" fmla="*/ 2147483647 w 328"/>
              <a:gd name="T5" fmla="*/ 2147483647 h 271"/>
              <a:gd name="T6" fmla="*/ 2147483647 w 328"/>
              <a:gd name="T7" fmla="*/ 2147483647 h 271"/>
              <a:gd name="T8" fmla="*/ 2147483647 w 328"/>
              <a:gd name="T9" fmla="*/ 2147483647 h 271"/>
              <a:gd name="T10" fmla="*/ 2147483647 w 328"/>
              <a:gd name="T11" fmla="*/ 2147483647 h 271"/>
              <a:gd name="T12" fmla="*/ 2147483647 w 328"/>
              <a:gd name="T13" fmla="*/ 2147483647 h 271"/>
              <a:gd name="T14" fmla="*/ 2147483647 w 328"/>
              <a:gd name="T15" fmla="*/ 2147483647 h 271"/>
              <a:gd name="T16" fmla="*/ 2147483647 w 328"/>
              <a:gd name="T17" fmla="*/ 2147483647 h 271"/>
              <a:gd name="T18" fmla="*/ 2147483647 w 328"/>
              <a:gd name="T19" fmla="*/ 2147483647 h 271"/>
              <a:gd name="T20" fmla="*/ 2147483647 w 328"/>
              <a:gd name="T21" fmla="*/ 2147483647 h 271"/>
              <a:gd name="T22" fmla="*/ 2147483647 w 328"/>
              <a:gd name="T23" fmla="*/ 2147483647 h 271"/>
              <a:gd name="T24" fmla="*/ 2147483647 w 328"/>
              <a:gd name="T25" fmla="*/ 2147483647 h 271"/>
              <a:gd name="T26" fmla="*/ 2147483647 w 328"/>
              <a:gd name="T27" fmla="*/ 2147483647 h 271"/>
              <a:gd name="T28" fmla="*/ 2147483647 w 328"/>
              <a:gd name="T29" fmla="*/ 2147483647 h 271"/>
              <a:gd name="T30" fmla="*/ 2147483647 w 328"/>
              <a:gd name="T31" fmla="*/ 2147483647 h 271"/>
              <a:gd name="T32" fmla="*/ 2147483647 w 328"/>
              <a:gd name="T33" fmla="*/ 2147483647 h 271"/>
              <a:gd name="T34" fmla="*/ 2147483647 w 328"/>
              <a:gd name="T35" fmla="*/ 2147483647 h 271"/>
              <a:gd name="T36" fmla="*/ 2147483647 w 328"/>
              <a:gd name="T37" fmla="*/ 2147483647 h 271"/>
              <a:gd name="T38" fmla="*/ 2147483647 w 328"/>
              <a:gd name="T39" fmla="*/ 2147483647 h 271"/>
              <a:gd name="T40" fmla="*/ 2147483647 w 328"/>
              <a:gd name="T41" fmla="*/ 2147483647 h 271"/>
              <a:gd name="T42" fmla="*/ 2147483647 w 328"/>
              <a:gd name="T43" fmla="*/ 2147483647 h 271"/>
              <a:gd name="T44" fmla="*/ 2147483647 w 328"/>
              <a:gd name="T45" fmla="*/ 2147483647 h 271"/>
              <a:gd name="T46" fmla="*/ 2147483647 w 328"/>
              <a:gd name="T47" fmla="*/ 2147483647 h 271"/>
              <a:gd name="T48" fmla="*/ 2147483647 w 328"/>
              <a:gd name="T49" fmla="*/ 2147483647 h 271"/>
              <a:gd name="T50" fmla="*/ 2147483647 w 328"/>
              <a:gd name="T51" fmla="*/ 2147483647 h 271"/>
              <a:gd name="T52" fmla="*/ 2147483647 w 328"/>
              <a:gd name="T53" fmla="*/ 2147483647 h 271"/>
              <a:gd name="T54" fmla="*/ 2147483647 w 328"/>
              <a:gd name="T55" fmla="*/ 2147483647 h 271"/>
              <a:gd name="T56" fmla="*/ 2147483647 w 328"/>
              <a:gd name="T57" fmla="*/ 2147483647 h 271"/>
              <a:gd name="T58" fmla="*/ 2147483647 w 328"/>
              <a:gd name="T59" fmla="*/ 2147483647 h 271"/>
              <a:gd name="T60" fmla="*/ 2147483647 w 328"/>
              <a:gd name="T61" fmla="*/ 2147483647 h 271"/>
              <a:gd name="T62" fmla="*/ 2147483647 w 328"/>
              <a:gd name="T63" fmla="*/ 2147483647 h 271"/>
              <a:gd name="T64" fmla="*/ 2147483647 w 328"/>
              <a:gd name="T65" fmla="*/ 2147483647 h 271"/>
              <a:gd name="T66" fmla="*/ 2147483647 w 328"/>
              <a:gd name="T67" fmla="*/ 2147483647 h 271"/>
              <a:gd name="T68" fmla="*/ 2147483647 w 328"/>
              <a:gd name="T69" fmla="*/ 2147483647 h 271"/>
              <a:gd name="T70" fmla="*/ 2147483647 w 328"/>
              <a:gd name="T71" fmla="*/ 2147483647 h 271"/>
              <a:gd name="T72" fmla="*/ 2147483647 w 328"/>
              <a:gd name="T73" fmla="*/ 2147483647 h 271"/>
              <a:gd name="T74" fmla="*/ 2147483647 w 328"/>
              <a:gd name="T75" fmla="*/ 2147483647 h 271"/>
              <a:gd name="T76" fmla="*/ 2147483647 w 328"/>
              <a:gd name="T77" fmla="*/ 2147483647 h 271"/>
              <a:gd name="T78" fmla="*/ 2147483647 w 328"/>
              <a:gd name="T79" fmla="*/ 2147483647 h 271"/>
              <a:gd name="T80" fmla="*/ 2147483647 w 328"/>
              <a:gd name="T81" fmla="*/ 2147483647 h 271"/>
              <a:gd name="T82" fmla="*/ 2147483647 w 328"/>
              <a:gd name="T83" fmla="*/ 2147483647 h 271"/>
              <a:gd name="T84" fmla="*/ 2147483647 w 328"/>
              <a:gd name="T85" fmla="*/ 2147483647 h 271"/>
              <a:gd name="T86" fmla="*/ 2147483647 w 328"/>
              <a:gd name="T87" fmla="*/ 2147483647 h 271"/>
              <a:gd name="T88" fmla="*/ 2147483647 w 328"/>
              <a:gd name="T89" fmla="*/ 2147483647 h 271"/>
              <a:gd name="T90" fmla="*/ 2147483647 w 328"/>
              <a:gd name="T91" fmla="*/ 2147483647 h 271"/>
              <a:gd name="T92" fmla="*/ 2147483647 w 328"/>
              <a:gd name="T93" fmla="*/ 2147483647 h 271"/>
              <a:gd name="T94" fmla="*/ 2147483647 w 328"/>
              <a:gd name="T95" fmla="*/ 2147483647 h 271"/>
              <a:gd name="T96" fmla="*/ 2147483647 w 328"/>
              <a:gd name="T97" fmla="*/ 0 h 27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8"/>
              <a:gd name="T148" fmla="*/ 0 h 271"/>
              <a:gd name="T149" fmla="*/ 328 w 328"/>
              <a:gd name="T150" fmla="*/ 271 h 27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8" h="271">
                <a:moveTo>
                  <a:pt x="298" y="137"/>
                </a:moveTo>
                <a:lnTo>
                  <a:pt x="310" y="138"/>
                </a:lnTo>
                <a:lnTo>
                  <a:pt x="319" y="145"/>
                </a:lnTo>
                <a:lnTo>
                  <a:pt x="326" y="155"/>
                </a:lnTo>
                <a:lnTo>
                  <a:pt x="328" y="167"/>
                </a:lnTo>
                <a:lnTo>
                  <a:pt x="328" y="224"/>
                </a:lnTo>
                <a:lnTo>
                  <a:pt x="297" y="224"/>
                </a:lnTo>
                <a:lnTo>
                  <a:pt x="297" y="165"/>
                </a:lnTo>
                <a:lnTo>
                  <a:pt x="294" y="150"/>
                </a:lnTo>
                <a:lnTo>
                  <a:pt x="289" y="138"/>
                </a:lnTo>
                <a:lnTo>
                  <a:pt x="293" y="137"/>
                </a:lnTo>
                <a:lnTo>
                  <a:pt x="298" y="137"/>
                </a:lnTo>
                <a:close/>
                <a:moveTo>
                  <a:pt x="30" y="137"/>
                </a:moveTo>
                <a:lnTo>
                  <a:pt x="35" y="137"/>
                </a:lnTo>
                <a:lnTo>
                  <a:pt x="39" y="138"/>
                </a:lnTo>
                <a:lnTo>
                  <a:pt x="34" y="150"/>
                </a:lnTo>
                <a:lnTo>
                  <a:pt x="31" y="165"/>
                </a:lnTo>
                <a:lnTo>
                  <a:pt x="31" y="224"/>
                </a:lnTo>
                <a:lnTo>
                  <a:pt x="0" y="224"/>
                </a:lnTo>
                <a:lnTo>
                  <a:pt x="0" y="167"/>
                </a:lnTo>
                <a:lnTo>
                  <a:pt x="2" y="155"/>
                </a:lnTo>
                <a:lnTo>
                  <a:pt x="9" y="145"/>
                </a:lnTo>
                <a:lnTo>
                  <a:pt x="18" y="138"/>
                </a:lnTo>
                <a:lnTo>
                  <a:pt x="30" y="137"/>
                </a:lnTo>
                <a:close/>
                <a:moveTo>
                  <a:pt x="242" y="121"/>
                </a:moveTo>
                <a:lnTo>
                  <a:pt x="259" y="124"/>
                </a:lnTo>
                <a:lnTo>
                  <a:pt x="273" y="134"/>
                </a:lnTo>
                <a:lnTo>
                  <a:pt x="282" y="148"/>
                </a:lnTo>
                <a:lnTo>
                  <a:pt x="286" y="165"/>
                </a:lnTo>
                <a:lnTo>
                  <a:pt x="286" y="244"/>
                </a:lnTo>
                <a:lnTo>
                  <a:pt x="238" y="244"/>
                </a:lnTo>
                <a:lnTo>
                  <a:pt x="238" y="157"/>
                </a:lnTo>
                <a:lnTo>
                  <a:pt x="235" y="138"/>
                </a:lnTo>
                <a:lnTo>
                  <a:pt x="230" y="123"/>
                </a:lnTo>
                <a:lnTo>
                  <a:pt x="235" y="121"/>
                </a:lnTo>
                <a:lnTo>
                  <a:pt x="242" y="121"/>
                </a:lnTo>
                <a:close/>
                <a:moveTo>
                  <a:pt x="86" y="121"/>
                </a:moveTo>
                <a:lnTo>
                  <a:pt x="91" y="121"/>
                </a:lnTo>
                <a:lnTo>
                  <a:pt x="98" y="123"/>
                </a:lnTo>
                <a:lnTo>
                  <a:pt x="91" y="138"/>
                </a:lnTo>
                <a:lnTo>
                  <a:pt x="90" y="157"/>
                </a:lnTo>
                <a:lnTo>
                  <a:pt x="90" y="244"/>
                </a:lnTo>
                <a:lnTo>
                  <a:pt x="42" y="244"/>
                </a:lnTo>
                <a:lnTo>
                  <a:pt x="42" y="165"/>
                </a:lnTo>
                <a:lnTo>
                  <a:pt x="44" y="148"/>
                </a:lnTo>
                <a:lnTo>
                  <a:pt x="55" y="134"/>
                </a:lnTo>
                <a:lnTo>
                  <a:pt x="68" y="124"/>
                </a:lnTo>
                <a:lnTo>
                  <a:pt x="86" y="121"/>
                </a:lnTo>
                <a:close/>
                <a:moveTo>
                  <a:pt x="163" y="93"/>
                </a:moveTo>
                <a:lnTo>
                  <a:pt x="184" y="95"/>
                </a:lnTo>
                <a:lnTo>
                  <a:pt x="201" y="104"/>
                </a:lnTo>
                <a:lnTo>
                  <a:pt x="216" y="119"/>
                </a:lnTo>
                <a:lnTo>
                  <a:pt x="225" y="136"/>
                </a:lnTo>
                <a:lnTo>
                  <a:pt x="227" y="157"/>
                </a:lnTo>
                <a:lnTo>
                  <a:pt x="227" y="271"/>
                </a:lnTo>
                <a:lnTo>
                  <a:pt x="99" y="271"/>
                </a:lnTo>
                <a:lnTo>
                  <a:pt x="99" y="157"/>
                </a:lnTo>
                <a:lnTo>
                  <a:pt x="103" y="136"/>
                </a:lnTo>
                <a:lnTo>
                  <a:pt x="112" y="119"/>
                </a:lnTo>
                <a:lnTo>
                  <a:pt x="125" y="104"/>
                </a:lnTo>
                <a:lnTo>
                  <a:pt x="144" y="95"/>
                </a:lnTo>
                <a:lnTo>
                  <a:pt x="163" y="93"/>
                </a:lnTo>
                <a:close/>
                <a:moveTo>
                  <a:pt x="298" y="89"/>
                </a:moveTo>
                <a:lnTo>
                  <a:pt x="303" y="90"/>
                </a:lnTo>
                <a:lnTo>
                  <a:pt x="309" y="93"/>
                </a:lnTo>
                <a:lnTo>
                  <a:pt x="313" y="97"/>
                </a:lnTo>
                <a:lnTo>
                  <a:pt x="315" y="102"/>
                </a:lnTo>
                <a:lnTo>
                  <a:pt x="316" y="107"/>
                </a:lnTo>
                <a:lnTo>
                  <a:pt x="315" y="114"/>
                </a:lnTo>
                <a:lnTo>
                  <a:pt x="313" y="119"/>
                </a:lnTo>
                <a:lnTo>
                  <a:pt x="309" y="123"/>
                </a:lnTo>
                <a:lnTo>
                  <a:pt x="303" y="125"/>
                </a:lnTo>
                <a:lnTo>
                  <a:pt x="298" y="125"/>
                </a:lnTo>
                <a:lnTo>
                  <a:pt x="292" y="125"/>
                </a:lnTo>
                <a:lnTo>
                  <a:pt x="286" y="123"/>
                </a:lnTo>
                <a:lnTo>
                  <a:pt x="282" y="119"/>
                </a:lnTo>
                <a:lnTo>
                  <a:pt x="280" y="114"/>
                </a:lnTo>
                <a:lnTo>
                  <a:pt x="279" y="107"/>
                </a:lnTo>
                <a:lnTo>
                  <a:pt x="280" y="102"/>
                </a:lnTo>
                <a:lnTo>
                  <a:pt x="282" y="97"/>
                </a:lnTo>
                <a:lnTo>
                  <a:pt x="286" y="93"/>
                </a:lnTo>
                <a:lnTo>
                  <a:pt x="292" y="90"/>
                </a:lnTo>
                <a:lnTo>
                  <a:pt x="298" y="89"/>
                </a:lnTo>
                <a:close/>
                <a:moveTo>
                  <a:pt x="30" y="89"/>
                </a:moveTo>
                <a:lnTo>
                  <a:pt x="36" y="90"/>
                </a:lnTo>
                <a:lnTo>
                  <a:pt x="42" y="93"/>
                </a:lnTo>
                <a:lnTo>
                  <a:pt x="46" y="97"/>
                </a:lnTo>
                <a:lnTo>
                  <a:pt x="48" y="102"/>
                </a:lnTo>
                <a:lnTo>
                  <a:pt x="48" y="107"/>
                </a:lnTo>
                <a:lnTo>
                  <a:pt x="48" y="114"/>
                </a:lnTo>
                <a:lnTo>
                  <a:pt x="46" y="119"/>
                </a:lnTo>
                <a:lnTo>
                  <a:pt x="42" y="123"/>
                </a:lnTo>
                <a:lnTo>
                  <a:pt x="36" y="125"/>
                </a:lnTo>
                <a:lnTo>
                  <a:pt x="30" y="125"/>
                </a:lnTo>
                <a:lnTo>
                  <a:pt x="25" y="125"/>
                </a:lnTo>
                <a:lnTo>
                  <a:pt x="19" y="123"/>
                </a:lnTo>
                <a:lnTo>
                  <a:pt x="15" y="119"/>
                </a:lnTo>
                <a:lnTo>
                  <a:pt x="13" y="114"/>
                </a:lnTo>
                <a:lnTo>
                  <a:pt x="11" y="107"/>
                </a:lnTo>
                <a:lnTo>
                  <a:pt x="13" y="102"/>
                </a:lnTo>
                <a:lnTo>
                  <a:pt x="15" y="97"/>
                </a:lnTo>
                <a:lnTo>
                  <a:pt x="19" y="93"/>
                </a:lnTo>
                <a:lnTo>
                  <a:pt x="25" y="90"/>
                </a:lnTo>
                <a:lnTo>
                  <a:pt x="30" y="89"/>
                </a:lnTo>
                <a:close/>
                <a:moveTo>
                  <a:pt x="242" y="55"/>
                </a:moveTo>
                <a:lnTo>
                  <a:pt x="256" y="59"/>
                </a:lnTo>
                <a:lnTo>
                  <a:pt x="267" y="69"/>
                </a:lnTo>
                <a:lnTo>
                  <a:pt x="269" y="82"/>
                </a:lnTo>
                <a:lnTo>
                  <a:pt x="267" y="97"/>
                </a:lnTo>
                <a:lnTo>
                  <a:pt x="256" y="107"/>
                </a:lnTo>
                <a:lnTo>
                  <a:pt x="242" y="110"/>
                </a:lnTo>
                <a:lnTo>
                  <a:pt x="229" y="107"/>
                </a:lnTo>
                <a:lnTo>
                  <a:pt x="218" y="97"/>
                </a:lnTo>
                <a:lnTo>
                  <a:pt x="214" y="82"/>
                </a:lnTo>
                <a:lnTo>
                  <a:pt x="218" y="69"/>
                </a:lnTo>
                <a:lnTo>
                  <a:pt x="229" y="59"/>
                </a:lnTo>
                <a:lnTo>
                  <a:pt x="242" y="55"/>
                </a:lnTo>
                <a:close/>
                <a:moveTo>
                  <a:pt x="86" y="55"/>
                </a:moveTo>
                <a:lnTo>
                  <a:pt x="99" y="59"/>
                </a:lnTo>
                <a:lnTo>
                  <a:pt x="110" y="69"/>
                </a:lnTo>
                <a:lnTo>
                  <a:pt x="114" y="82"/>
                </a:lnTo>
                <a:lnTo>
                  <a:pt x="110" y="97"/>
                </a:lnTo>
                <a:lnTo>
                  <a:pt x="99" y="107"/>
                </a:lnTo>
                <a:lnTo>
                  <a:pt x="86" y="110"/>
                </a:lnTo>
                <a:lnTo>
                  <a:pt x="72" y="107"/>
                </a:lnTo>
                <a:lnTo>
                  <a:pt x="61" y="97"/>
                </a:lnTo>
                <a:lnTo>
                  <a:pt x="57" y="82"/>
                </a:lnTo>
                <a:lnTo>
                  <a:pt x="61" y="69"/>
                </a:lnTo>
                <a:lnTo>
                  <a:pt x="72" y="59"/>
                </a:lnTo>
                <a:lnTo>
                  <a:pt x="86" y="55"/>
                </a:lnTo>
                <a:close/>
                <a:moveTo>
                  <a:pt x="163" y="0"/>
                </a:moveTo>
                <a:lnTo>
                  <a:pt x="180" y="2"/>
                </a:lnTo>
                <a:lnTo>
                  <a:pt x="193" y="11"/>
                </a:lnTo>
                <a:lnTo>
                  <a:pt x="201" y="25"/>
                </a:lnTo>
                <a:lnTo>
                  <a:pt x="205" y="40"/>
                </a:lnTo>
                <a:lnTo>
                  <a:pt x="201" y="56"/>
                </a:lnTo>
                <a:lnTo>
                  <a:pt x="193" y="69"/>
                </a:lnTo>
                <a:lnTo>
                  <a:pt x="180" y="78"/>
                </a:lnTo>
                <a:lnTo>
                  <a:pt x="163" y="81"/>
                </a:lnTo>
                <a:lnTo>
                  <a:pt x="148" y="78"/>
                </a:lnTo>
                <a:lnTo>
                  <a:pt x="135" y="69"/>
                </a:lnTo>
                <a:lnTo>
                  <a:pt x="127" y="56"/>
                </a:lnTo>
                <a:lnTo>
                  <a:pt x="123" y="40"/>
                </a:lnTo>
                <a:lnTo>
                  <a:pt x="127" y="25"/>
                </a:lnTo>
                <a:lnTo>
                  <a:pt x="135" y="11"/>
                </a:lnTo>
                <a:lnTo>
                  <a:pt x="148" y="2"/>
                </a:lnTo>
                <a:lnTo>
                  <a:pt x="1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3391"/>
          <p:cNvGrpSpPr/>
          <p:nvPr/>
        </p:nvGrpSpPr>
        <p:grpSpPr bwMode="auto">
          <a:xfrm>
            <a:off x="5057005" y="3422028"/>
            <a:ext cx="483187" cy="483218"/>
            <a:chOff x="-743335" y="3730625"/>
            <a:chExt cx="398463" cy="398463"/>
          </a:xfrm>
          <a:solidFill>
            <a:schemeClr val="bg1"/>
          </a:solidFill>
        </p:grpSpPr>
        <p:sp>
          <p:nvSpPr>
            <p:cNvPr id="112" name="Freeform 62"/>
            <p:cNvSpPr>
              <a:spLocks/>
            </p:cNvSpPr>
            <p:nvPr/>
          </p:nvSpPr>
          <p:spPr bwMode="auto">
            <a:xfrm>
              <a:off x="-498860" y="3975100"/>
              <a:ext cx="153988" cy="153988"/>
            </a:xfrm>
            <a:custGeom>
              <a:avLst/>
              <a:gdLst>
                <a:gd name="T0" fmla="*/ 34 w 97"/>
                <a:gd name="T1" fmla="*/ 0 h 97"/>
                <a:gd name="T2" fmla="*/ 91 w 97"/>
                <a:gd name="T3" fmla="*/ 58 h 97"/>
                <a:gd name="T4" fmla="*/ 97 w 97"/>
                <a:gd name="T5" fmla="*/ 68 h 97"/>
                <a:gd name="T6" fmla="*/ 97 w 97"/>
                <a:gd name="T7" fmla="*/ 80 h 97"/>
                <a:gd name="T8" fmla="*/ 91 w 97"/>
                <a:gd name="T9" fmla="*/ 91 h 97"/>
                <a:gd name="T10" fmla="*/ 81 w 97"/>
                <a:gd name="T11" fmla="*/ 97 h 97"/>
                <a:gd name="T12" fmla="*/ 68 w 97"/>
                <a:gd name="T13" fmla="*/ 97 h 97"/>
                <a:gd name="T14" fmla="*/ 57 w 97"/>
                <a:gd name="T15" fmla="*/ 91 h 97"/>
                <a:gd name="T16" fmla="*/ 0 w 97"/>
                <a:gd name="T17" fmla="*/ 33 h 97"/>
                <a:gd name="T18" fmla="*/ 18 w 97"/>
                <a:gd name="T19" fmla="*/ 19 h 97"/>
                <a:gd name="T20" fmla="*/ 34 w 97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34" y="0"/>
                  </a:moveTo>
                  <a:lnTo>
                    <a:pt x="91" y="58"/>
                  </a:lnTo>
                  <a:lnTo>
                    <a:pt x="97" y="68"/>
                  </a:lnTo>
                  <a:lnTo>
                    <a:pt x="97" y="80"/>
                  </a:lnTo>
                  <a:lnTo>
                    <a:pt x="91" y="91"/>
                  </a:lnTo>
                  <a:lnTo>
                    <a:pt x="81" y="97"/>
                  </a:lnTo>
                  <a:lnTo>
                    <a:pt x="68" y="97"/>
                  </a:lnTo>
                  <a:lnTo>
                    <a:pt x="57" y="91"/>
                  </a:lnTo>
                  <a:lnTo>
                    <a:pt x="0" y="33"/>
                  </a:lnTo>
                  <a:lnTo>
                    <a:pt x="18" y="1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3" name="Freeform 63"/>
            <p:cNvSpPr>
              <a:spLocks noEditPoints="1"/>
            </p:cNvSpPr>
            <p:nvPr/>
          </p:nvSpPr>
          <p:spPr bwMode="auto">
            <a:xfrm>
              <a:off x="-743335" y="3730625"/>
              <a:ext cx="300038" cy="298450"/>
            </a:xfrm>
            <a:custGeom>
              <a:avLst/>
              <a:gdLst>
                <a:gd name="T0" fmla="*/ 95 w 189"/>
                <a:gd name="T1" fmla="*/ 23 h 188"/>
                <a:gd name="T2" fmla="*/ 72 w 189"/>
                <a:gd name="T3" fmla="*/ 27 h 188"/>
                <a:gd name="T4" fmla="*/ 53 w 189"/>
                <a:gd name="T5" fmla="*/ 38 h 188"/>
                <a:gd name="T6" fmla="*/ 37 w 189"/>
                <a:gd name="T7" fmla="*/ 53 h 188"/>
                <a:gd name="T8" fmla="*/ 28 w 189"/>
                <a:gd name="T9" fmla="*/ 72 h 188"/>
                <a:gd name="T10" fmla="*/ 24 w 189"/>
                <a:gd name="T11" fmla="*/ 94 h 188"/>
                <a:gd name="T12" fmla="*/ 28 w 189"/>
                <a:gd name="T13" fmla="*/ 116 h 188"/>
                <a:gd name="T14" fmla="*/ 37 w 189"/>
                <a:gd name="T15" fmla="*/ 136 h 188"/>
                <a:gd name="T16" fmla="*/ 53 w 189"/>
                <a:gd name="T17" fmla="*/ 152 h 188"/>
                <a:gd name="T18" fmla="*/ 72 w 189"/>
                <a:gd name="T19" fmla="*/ 162 h 188"/>
                <a:gd name="T20" fmla="*/ 95 w 189"/>
                <a:gd name="T21" fmla="*/ 165 h 188"/>
                <a:gd name="T22" fmla="*/ 117 w 189"/>
                <a:gd name="T23" fmla="*/ 162 h 188"/>
                <a:gd name="T24" fmla="*/ 137 w 189"/>
                <a:gd name="T25" fmla="*/ 152 h 188"/>
                <a:gd name="T26" fmla="*/ 152 w 189"/>
                <a:gd name="T27" fmla="*/ 136 h 188"/>
                <a:gd name="T28" fmla="*/ 161 w 189"/>
                <a:gd name="T29" fmla="*/ 116 h 188"/>
                <a:gd name="T30" fmla="*/ 165 w 189"/>
                <a:gd name="T31" fmla="*/ 94 h 188"/>
                <a:gd name="T32" fmla="*/ 161 w 189"/>
                <a:gd name="T33" fmla="*/ 72 h 188"/>
                <a:gd name="T34" fmla="*/ 152 w 189"/>
                <a:gd name="T35" fmla="*/ 53 h 188"/>
                <a:gd name="T36" fmla="*/ 137 w 189"/>
                <a:gd name="T37" fmla="*/ 38 h 188"/>
                <a:gd name="T38" fmla="*/ 117 w 189"/>
                <a:gd name="T39" fmla="*/ 27 h 188"/>
                <a:gd name="T40" fmla="*/ 95 w 189"/>
                <a:gd name="T41" fmla="*/ 23 h 188"/>
                <a:gd name="T42" fmla="*/ 95 w 189"/>
                <a:gd name="T43" fmla="*/ 0 h 188"/>
                <a:gd name="T44" fmla="*/ 120 w 189"/>
                <a:gd name="T45" fmla="*/ 4 h 188"/>
                <a:gd name="T46" fmla="*/ 142 w 189"/>
                <a:gd name="T47" fmla="*/ 13 h 188"/>
                <a:gd name="T48" fmla="*/ 161 w 189"/>
                <a:gd name="T49" fmla="*/ 27 h 188"/>
                <a:gd name="T50" fmla="*/ 176 w 189"/>
                <a:gd name="T51" fmla="*/ 47 h 188"/>
                <a:gd name="T52" fmla="*/ 185 w 189"/>
                <a:gd name="T53" fmla="*/ 69 h 188"/>
                <a:gd name="T54" fmla="*/ 189 w 189"/>
                <a:gd name="T55" fmla="*/ 94 h 188"/>
                <a:gd name="T56" fmla="*/ 185 w 189"/>
                <a:gd name="T57" fmla="*/ 120 h 188"/>
                <a:gd name="T58" fmla="*/ 176 w 189"/>
                <a:gd name="T59" fmla="*/ 143 h 188"/>
                <a:gd name="T60" fmla="*/ 161 w 189"/>
                <a:gd name="T61" fmla="*/ 161 h 188"/>
                <a:gd name="T62" fmla="*/ 142 w 189"/>
                <a:gd name="T63" fmla="*/ 177 h 188"/>
                <a:gd name="T64" fmla="*/ 120 w 189"/>
                <a:gd name="T65" fmla="*/ 186 h 188"/>
                <a:gd name="T66" fmla="*/ 95 w 189"/>
                <a:gd name="T67" fmla="*/ 188 h 188"/>
                <a:gd name="T68" fmla="*/ 70 w 189"/>
                <a:gd name="T69" fmla="*/ 186 h 188"/>
                <a:gd name="T70" fmla="*/ 48 w 189"/>
                <a:gd name="T71" fmla="*/ 177 h 188"/>
                <a:gd name="T72" fmla="*/ 28 w 189"/>
                <a:gd name="T73" fmla="*/ 161 h 188"/>
                <a:gd name="T74" fmla="*/ 14 w 189"/>
                <a:gd name="T75" fmla="*/ 143 h 188"/>
                <a:gd name="T76" fmla="*/ 4 w 189"/>
                <a:gd name="T77" fmla="*/ 120 h 188"/>
                <a:gd name="T78" fmla="*/ 0 w 189"/>
                <a:gd name="T79" fmla="*/ 94 h 188"/>
                <a:gd name="T80" fmla="*/ 4 w 189"/>
                <a:gd name="T81" fmla="*/ 69 h 188"/>
                <a:gd name="T82" fmla="*/ 14 w 189"/>
                <a:gd name="T83" fmla="*/ 47 h 188"/>
                <a:gd name="T84" fmla="*/ 28 w 189"/>
                <a:gd name="T85" fmla="*/ 27 h 188"/>
                <a:gd name="T86" fmla="*/ 48 w 189"/>
                <a:gd name="T87" fmla="*/ 13 h 188"/>
                <a:gd name="T88" fmla="*/ 70 w 189"/>
                <a:gd name="T89" fmla="*/ 4 h 188"/>
                <a:gd name="T90" fmla="*/ 95 w 189"/>
                <a:gd name="T9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9" h="188">
                  <a:moveTo>
                    <a:pt x="95" y="23"/>
                  </a:moveTo>
                  <a:lnTo>
                    <a:pt x="72" y="27"/>
                  </a:lnTo>
                  <a:lnTo>
                    <a:pt x="53" y="38"/>
                  </a:lnTo>
                  <a:lnTo>
                    <a:pt x="37" y="53"/>
                  </a:lnTo>
                  <a:lnTo>
                    <a:pt x="28" y="72"/>
                  </a:lnTo>
                  <a:lnTo>
                    <a:pt x="24" y="94"/>
                  </a:lnTo>
                  <a:lnTo>
                    <a:pt x="28" y="116"/>
                  </a:lnTo>
                  <a:lnTo>
                    <a:pt x="37" y="136"/>
                  </a:lnTo>
                  <a:lnTo>
                    <a:pt x="53" y="152"/>
                  </a:lnTo>
                  <a:lnTo>
                    <a:pt x="72" y="162"/>
                  </a:lnTo>
                  <a:lnTo>
                    <a:pt x="95" y="165"/>
                  </a:lnTo>
                  <a:lnTo>
                    <a:pt x="117" y="162"/>
                  </a:lnTo>
                  <a:lnTo>
                    <a:pt x="137" y="152"/>
                  </a:lnTo>
                  <a:lnTo>
                    <a:pt x="152" y="136"/>
                  </a:lnTo>
                  <a:lnTo>
                    <a:pt x="161" y="116"/>
                  </a:lnTo>
                  <a:lnTo>
                    <a:pt x="165" y="94"/>
                  </a:lnTo>
                  <a:lnTo>
                    <a:pt x="161" y="72"/>
                  </a:lnTo>
                  <a:lnTo>
                    <a:pt x="152" y="53"/>
                  </a:lnTo>
                  <a:lnTo>
                    <a:pt x="137" y="38"/>
                  </a:lnTo>
                  <a:lnTo>
                    <a:pt x="117" y="27"/>
                  </a:lnTo>
                  <a:lnTo>
                    <a:pt x="95" y="23"/>
                  </a:lnTo>
                  <a:close/>
                  <a:moveTo>
                    <a:pt x="95" y="0"/>
                  </a:moveTo>
                  <a:lnTo>
                    <a:pt x="120" y="4"/>
                  </a:lnTo>
                  <a:lnTo>
                    <a:pt x="142" y="13"/>
                  </a:lnTo>
                  <a:lnTo>
                    <a:pt x="161" y="27"/>
                  </a:lnTo>
                  <a:lnTo>
                    <a:pt x="176" y="47"/>
                  </a:lnTo>
                  <a:lnTo>
                    <a:pt x="185" y="69"/>
                  </a:lnTo>
                  <a:lnTo>
                    <a:pt x="189" y="94"/>
                  </a:lnTo>
                  <a:lnTo>
                    <a:pt x="185" y="120"/>
                  </a:lnTo>
                  <a:lnTo>
                    <a:pt x="176" y="143"/>
                  </a:lnTo>
                  <a:lnTo>
                    <a:pt x="161" y="161"/>
                  </a:lnTo>
                  <a:lnTo>
                    <a:pt x="142" y="177"/>
                  </a:lnTo>
                  <a:lnTo>
                    <a:pt x="120" y="186"/>
                  </a:lnTo>
                  <a:lnTo>
                    <a:pt x="95" y="188"/>
                  </a:lnTo>
                  <a:lnTo>
                    <a:pt x="70" y="186"/>
                  </a:lnTo>
                  <a:lnTo>
                    <a:pt x="48" y="177"/>
                  </a:lnTo>
                  <a:lnTo>
                    <a:pt x="28" y="161"/>
                  </a:lnTo>
                  <a:lnTo>
                    <a:pt x="14" y="143"/>
                  </a:lnTo>
                  <a:lnTo>
                    <a:pt x="4" y="120"/>
                  </a:lnTo>
                  <a:lnTo>
                    <a:pt x="0" y="94"/>
                  </a:lnTo>
                  <a:lnTo>
                    <a:pt x="4" y="69"/>
                  </a:lnTo>
                  <a:lnTo>
                    <a:pt x="14" y="47"/>
                  </a:lnTo>
                  <a:lnTo>
                    <a:pt x="28" y="27"/>
                  </a:lnTo>
                  <a:lnTo>
                    <a:pt x="48" y="13"/>
                  </a:lnTo>
                  <a:lnTo>
                    <a:pt x="70" y="4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4" name="Freeform 64"/>
            <p:cNvSpPr>
              <a:spLocks/>
            </p:cNvSpPr>
            <p:nvPr/>
          </p:nvSpPr>
          <p:spPr bwMode="auto">
            <a:xfrm>
              <a:off x="-679834" y="3792519"/>
              <a:ext cx="87313" cy="87312"/>
            </a:xfrm>
            <a:custGeom>
              <a:avLst/>
              <a:gdLst>
                <a:gd name="T0" fmla="*/ 55 w 55"/>
                <a:gd name="T1" fmla="*/ 0 h 55"/>
                <a:gd name="T2" fmla="*/ 55 w 55"/>
                <a:gd name="T3" fmla="*/ 16 h 55"/>
                <a:gd name="T4" fmla="*/ 39 w 55"/>
                <a:gd name="T5" fmla="*/ 20 h 55"/>
                <a:gd name="T6" fmla="*/ 27 w 55"/>
                <a:gd name="T7" fmla="*/ 28 h 55"/>
                <a:gd name="T8" fmla="*/ 18 w 55"/>
                <a:gd name="T9" fmla="*/ 41 h 55"/>
                <a:gd name="T10" fmla="*/ 15 w 55"/>
                <a:gd name="T11" fmla="*/ 55 h 55"/>
                <a:gd name="T12" fmla="*/ 0 w 55"/>
                <a:gd name="T13" fmla="*/ 55 h 55"/>
                <a:gd name="T14" fmla="*/ 2 w 55"/>
                <a:gd name="T15" fmla="*/ 38 h 55"/>
                <a:gd name="T16" fmla="*/ 10 w 55"/>
                <a:gd name="T17" fmla="*/ 24 h 55"/>
                <a:gd name="T18" fmla="*/ 22 w 55"/>
                <a:gd name="T19" fmla="*/ 12 h 55"/>
                <a:gd name="T20" fmla="*/ 38 w 55"/>
                <a:gd name="T21" fmla="*/ 4 h 55"/>
                <a:gd name="T22" fmla="*/ 55 w 55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55">
                  <a:moveTo>
                    <a:pt x="55" y="0"/>
                  </a:moveTo>
                  <a:lnTo>
                    <a:pt x="55" y="16"/>
                  </a:lnTo>
                  <a:lnTo>
                    <a:pt x="39" y="20"/>
                  </a:lnTo>
                  <a:lnTo>
                    <a:pt x="27" y="28"/>
                  </a:lnTo>
                  <a:lnTo>
                    <a:pt x="18" y="41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2" y="38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38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13392"/>
          <p:cNvGrpSpPr/>
          <p:nvPr/>
        </p:nvGrpSpPr>
        <p:grpSpPr bwMode="auto">
          <a:xfrm>
            <a:off x="3485719" y="4888916"/>
            <a:ext cx="450899" cy="441399"/>
            <a:chOff x="3646721" y="2761456"/>
            <a:chExt cx="450851" cy="441326"/>
          </a:xfrm>
          <a:solidFill>
            <a:schemeClr val="bg1"/>
          </a:solidFill>
        </p:grpSpPr>
        <p:sp>
          <p:nvSpPr>
            <p:cNvPr id="110" name="Freeform 99"/>
            <p:cNvSpPr>
              <a:spLocks/>
            </p:cNvSpPr>
            <p:nvPr/>
          </p:nvSpPr>
          <p:spPr bwMode="auto">
            <a:xfrm>
              <a:off x="3646721" y="2794794"/>
              <a:ext cx="406400" cy="407988"/>
            </a:xfrm>
            <a:custGeom>
              <a:avLst/>
              <a:gdLst>
                <a:gd name="T0" fmla="*/ 127 w 256"/>
                <a:gd name="T1" fmla="*/ 0 h 257"/>
                <a:gd name="T2" fmla="*/ 127 w 256"/>
                <a:gd name="T3" fmla="*/ 128 h 257"/>
                <a:gd name="T4" fmla="*/ 256 w 256"/>
                <a:gd name="T5" fmla="*/ 128 h 257"/>
                <a:gd name="T6" fmla="*/ 253 w 256"/>
                <a:gd name="T7" fmla="*/ 158 h 257"/>
                <a:gd name="T8" fmla="*/ 243 w 256"/>
                <a:gd name="T9" fmla="*/ 185 h 257"/>
                <a:gd name="T10" fmla="*/ 228 w 256"/>
                <a:gd name="T11" fmla="*/ 208 h 257"/>
                <a:gd name="T12" fmla="*/ 208 w 256"/>
                <a:gd name="T13" fmla="*/ 229 h 257"/>
                <a:gd name="T14" fmla="*/ 184 w 256"/>
                <a:gd name="T15" fmla="*/ 244 h 257"/>
                <a:gd name="T16" fmla="*/ 157 w 256"/>
                <a:gd name="T17" fmla="*/ 253 h 257"/>
                <a:gd name="T18" fmla="*/ 127 w 256"/>
                <a:gd name="T19" fmla="*/ 257 h 257"/>
                <a:gd name="T20" fmla="*/ 99 w 256"/>
                <a:gd name="T21" fmla="*/ 253 h 257"/>
                <a:gd name="T22" fmla="*/ 71 w 256"/>
                <a:gd name="T23" fmla="*/ 244 h 257"/>
                <a:gd name="T24" fmla="*/ 47 w 256"/>
                <a:gd name="T25" fmla="*/ 229 h 257"/>
                <a:gd name="T26" fmla="*/ 28 w 256"/>
                <a:gd name="T27" fmla="*/ 208 h 257"/>
                <a:gd name="T28" fmla="*/ 13 w 256"/>
                <a:gd name="T29" fmla="*/ 185 h 257"/>
                <a:gd name="T30" fmla="*/ 3 w 256"/>
                <a:gd name="T31" fmla="*/ 158 h 257"/>
                <a:gd name="T32" fmla="*/ 0 w 256"/>
                <a:gd name="T33" fmla="*/ 128 h 257"/>
                <a:gd name="T34" fmla="*/ 3 w 256"/>
                <a:gd name="T35" fmla="*/ 100 h 257"/>
                <a:gd name="T36" fmla="*/ 13 w 256"/>
                <a:gd name="T37" fmla="*/ 72 h 257"/>
                <a:gd name="T38" fmla="*/ 28 w 256"/>
                <a:gd name="T39" fmla="*/ 49 h 257"/>
                <a:gd name="T40" fmla="*/ 47 w 256"/>
                <a:gd name="T41" fmla="*/ 29 h 257"/>
                <a:gd name="T42" fmla="*/ 71 w 256"/>
                <a:gd name="T43" fmla="*/ 13 h 257"/>
                <a:gd name="T44" fmla="*/ 99 w 256"/>
                <a:gd name="T45" fmla="*/ 4 h 257"/>
                <a:gd name="T46" fmla="*/ 127 w 256"/>
                <a:gd name="T4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" h="257">
                  <a:moveTo>
                    <a:pt x="127" y="0"/>
                  </a:moveTo>
                  <a:lnTo>
                    <a:pt x="127" y="128"/>
                  </a:lnTo>
                  <a:lnTo>
                    <a:pt x="256" y="128"/>
                  </a:lnTo>
                  <a:lnTo>
                    <a:pt x="253" y="158"/>
                  </a:lnTo>
                  <a:lnTo>
                    <a:pt x="243" y="185"/>
                  </a:lnTo>
                  <a:lnTo>
                    <a:pt x="228" y="208"/>
                  </a:lnTo>
                  <a:lnTo>
                    <a:pt x="208" y="229"/>
                  </a:lnTo>
                  <a:lnTo>
                    <a:pt x="184" y="244"/>
                  </a:lnTo>
                  <a:lnTo>
                    <a:pt x="157" y="253"/>
                  </a:lnTo>
                  <a:lnTo>
                    <a:pt x="127" y="257"/>
                  </a:lnTo>
                  <a:lnTo>
                    <a:pt x="99" y="253"/>
                  </a:lnTo>
                  <a:lnTo>
                    <a:pt x="71" y="244"/>
                  </a:lnTo>
                  <a:lnTo>
                    <a:pt x="47" y="229"/>
                  </a:lnTo>
                  <a:lnTo>
                    <a:pt x="28" y="208"/>
                  </a:lnTo>
                  <a:lnTo>
                    <a:pt x="13" y="185"/>
                  </a:lnTo>
                  <a:lnTo>
                    <a:pt x="3" y="158"/>
                  </a:lnTo>
                  <a:lnTo>
                    <a:pt x="0" y="128"/>
                  </a:lnTo>
                  <a:lnTo>
                    <a:pt x="3" y="100"/>
                  </a:lnTo>
                  <a:lnTo>
                    <a:pt x="13" y="72"/>
                  </a:lnTo>
                  <a:lnTo>
                    <a:pt x="28" y="49"/>
                  </a:lnTo>
                  <a:lnTo>
                    <a:pt x="47" y="29"/>
                  </a:lnTo>
                  <a:lnTo>
                    <a:pt x="71" y="13"/>
                  </a:lnTo>
                  <a:lnTo>
                    <a:pt x="99" y="4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3895959" y="2761456"/>
              <a:ext cx="201613" cy="203200"/>
            </a:xfrm>
            <a:custGeom>
              <a:avLst/>
              <a:gdLst>
                <a:gd name="T0" fmla="*/ 0 w 127"/>
                <a:gd name="T1" fmla="*/ 0 h 128"/>
                <a:gd name="T2" fmla="*/ 29 w 127"/>
                <a:gd name="T3" fmla="*/ 3 h 128"/>
                <a:gd name="T4" fmla="*/ 55 w 127"/>
                <a:gd name="T5" fmla="*/ 13 h 128"/>
                <a:gd name="T6" fmla="*/ 80 w 127"/>
                <a:gd name="T7" fmla="*/ 28 h 128"/>
                <a:gd name="T8" fmla="*/ 100 w 127"/>
                <a:gd name="T9" fmla="*/ 49 h 128"/>
                <a:gd name="T10" fmla="*/ 114 w 127"/>
                <a:gd name="T11" fmla="*/ 72 h 128"/>
                <a:gd name="T12" fmla="*/ 125 w 127"/>
                <a:gd name="T13" fmla="*/ 98 h 128"/>
                <a:gd name="T14" fmla="*/ 127 w 127"/>
                <a:gd name="T15" fmla="*/ 128 h 128"/>
                <a:gd name="T16" fmla="*/ 0 w 127"/>
                <a:gd name="T17" fmla="*/ 128 h 128"/>
                <a:gd name="T18" fmla="*/ 0 w 127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8">
                  <a:moveTo>
                    <a:pt x="0" y="0"/>
                  </a:moveTo>
                  <a:lnTo>
                    <a:pt x="29" y="3"/>
                  </a:lnTo>
                  <a:lnTo>
                    <a:pt x="55" y="13"/>
                  </a:lnTo>
                  <a:lnTo>
                    <a:pt x="80" y="28"/>
                  </a:lnTo>
                  <a:lnTo>
                    <a:pt x="100" y="49"/>
                  </a:lnTo>
                  <a:lnTo>
                    <a:pt x="114" y="72"/>
                  </a:lnTo>
                  <a:lnTo>
                    <a:pt x="125" y="98"/>
                  </a:lnTo>
                  <a:lnTo>
                    <a:pt x="127" y="128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09" name="Freeform 124"/>
          <p:cNvSpPr>
            <a:spLocks noEditPoints="1"/>
          </p:cNvSpPr>
          <p:nvPr/>
        </p:nvSpPr>
        <p:spPr bwMode="auto">
          <a:xfrm>
            <a:off x="4929291" y="5094177"/>
            <a:ext cx="473126" cy="330254"/>
          </a:xfrm>
          <a:custGeom>
            <a:avLst/>
            <a:gdLst>
              <a:gd name="T0" fmla="*/ 2147483647 w 298"/>
              <a:gd name="T1" fmla="*/ 2147483647 h 208"/>
              <a:gd name="T2" fmla="*/ 2147483647 w 298"/>
              <a:gd name="T3" fmla="*/ 2147483647 h 208"/>
              <a:gd name="T4" fmla="*/ 2147483647 w 298"/>
              <a:gd name="T5" fmla="*/ 2147483647 h 208"/>
              <a:gd name="T6" fmla="*/ 2147483647 w 298"/>
              <a:gd name="T7" fmla="*/ 2147483647 h 208"/>
              <a:gd name="T8" fmla="*/ 2147483647 w 298"/>
              <a:gd name="T9" fmla="*/ 2147483647 h 208"/>
              <a:gd name="T10" fmla="*/ 2147483647 w 298"/>
              <a:gd name="T11" fmla="*/ 2147483647 h 208"/>
              <a:gd name="T12" fmla="*/ 2147483647 w 298"/>
              <a:gd name="T13" fmla="*/ 2147483647 h 208"/>
              <a:gd name="T14" fmla="*/ 2147483647 w 298"/>
              <a:gd name="T15" fmla="*/ 2147483647 h 208"/>
              <a:gd name="T16" fmla="*/ 2147483647 w 298"/>
              <a:gd name="T17" fmla="*/ 2147483647 h 208"/>
              <a:gd name="T18" fmla="*/ 2147483647 w 298"/>
              <a:gd name="T19" fmla="*/ 2147483647 h 208"/>
              <a:gd name="T20" fmla="*/ 2147483647 w 298"/>
              <a:gd name="T21" fmla="*/ 2147483647 h 208"/>
              <a:gd name="T22" fmla="*/ 2147483647 w 298"/>
              <a:gd name="T23" fmla="*/ 2147483647 h 208"/>
              <a:gd name="T24" fmla="*/ 2147483647 w 298"/>
              <a:gd name="T25" fmla="*/ 2147483647 h 208"/>
              <a:gd name="T26" fmla="*/ 2147483647 w 298"/>
              <a:gd name="T27" fmla="*/ 2147483647 h 208"/>
              <a:gd name="T28" fmla="*/ 2147483647 w 298"/>
              <a:gd name="T29" fmla="*/ 0 h 208"/>
              <a:gd name="T30" fmla="*/ 2147483647 w 298"/>
              <a:gd name="T31" fmla="*/ 2147483647 h 208"/>
              <a:gd name="T32" fmla="*/ 2147483647 w 298"/>
              <a:gd name="T33" fmla="*/ 2147483647 h 208"/>
              <a:gd name="T34" fmla="*/ 2147483647 w 298"/>
              <a:gd name="T35" fmla="*/ 2147483647 h 208"/>
              <a:gd name="T36" fmla="*/ 2147483647 w 298"/>
              <a:gd name="T37" fmla="*/ 2147483647 h 208"/>
              <a:gd name="T38" fmla="*/ 2147483647 w 298"/>
              <a:gd name="T39" fmla="*/ 2147483647 h 208"/>
              <a:gd name="T40" fmla="*/ 2147483647 w 298"/>
              <a:gd name="T41" fmla="*/ 2147483647 h 208"/>
              <a:gd name="T42" fmla="*/ 2147483647 w 298"/>
              <a:gd name="T43" fmla="*/ 2147483647 h 208"/>
              <a:gd name="T44" fmla="*/ 2147483647 w 298"/>
              <a:gd name="T45" fmla="*/ 2147483647 h 208"/>
              <a:gd name="T46" fmla="*/ 2147483647 w 298"/>
              <a:gd name="T47" fmla="*/ 2147483647 h 208"/>
              <a:gd name="T48" fmla="*/ 2147483647 w 298"/>
              <a:gd name="T49" fmla="*/ 2147483647 h 208"/>
              <a:gd name="T50" fmla="*/ 2147483647 w 298"/>
              <a:gd name="T51" fmla="*/ 2147483647 h 208"/>
              <a:gd name="T52" fmla="*/ 2147483647 w 298"/>
              <a:gd name="T53" fmla="*/ 2147483647 h 208"/>
              <a:gd name="T54" fmla="*/ 2147483647 w 298"/>
              <a:gd name="T55" fmla="*/ 2147483647 h 208"/>
              <a:gd name="T56" fmla="*/ 2147483647 w 298"/>
              <a:gd name="T57" fmla="*/ 2147483647 h 208"/>
              <a:gd name="T58" fmla="*/ 2147483647 w 298"/>
              <a:gd name="T59" fmla="*/ 2147483647 h 208"/>
              <a:gd name="T60" fmla="*/ 0 w 298"/>
              <a:gd name="T61" fmla="*/ 2147483647 h 208"/>
              <a:gd name="T62" fmla="*/ 2147483647 w 298"/>
              <a:gd name="T63" fmla="*/ 2147483647 h 208"/>
              <a:gd name="T64" fmla="*/ 2147483647 w 298"/>
              <a:gd name="T65" fmla="*/ 2147483647 h 208"/>
              <a:gd name="T66" fmla="*/ 2147483647 w 298"/>
              <a:gd name="T67" fmla="*/ 2147483647 h 208"/>
              <a:gd name="T68" fmla="*/ 2147483647 w 298"/>
              <a:gd name="T69" fmla="*/ 2147483647 h 208"/>
              <a:gd name="T70" fmla="*/ 2147483647 w 298"/>
              <a:gd name="T71" fmla="*/ 2147483647 h 208"/>
              <a:gd name="T72" fmla="*/ 2147483647 w 298"/>
              <a:gd name="T73" fmla="*/ 2147483647 h 208"/>
              <a:gd name="T74" fmla="*/ 2147483647 w 298"/>
              <a:gd name="T75" fmla="*/ 2147483647 h 208"/>
              <a:gd name="T76" fmla="*/ 2147483647 w 298"/>
              <a:gd name="T77" fmla="*/ 2147483647 h 208"/>
              <a:gd name="T78" fmla="*/ 2147483647 w 298"/>
              <a:gd name="T79" fmla="*/ 2147483647 h 208"/>
              <a:gd name="T80" fmla="*/ 2147483647 w 298"/>
              <a:gd name="T81" fmla="*/ 2147483647 h 208"/>
              <a:gd name="T82" fmla="*/ 2147483647 w 298"/>
              <a:gd name="T83" fmla="*/ 2147483647 h 208"/>
              <a:gd name="T84" fmla="*/ 2147483647 w 298"/>
              <a:gd name="T85" fmla="*/ 0 h 208"/>
              <a:gd name="T86" fmla="*/ 2147483647 w 298"/>
              <a:gd name="T87" fmla="*/ 0 h 208"/>
              <a:gd name="T88" fmla="*/ 2147483647 w 298"/>
              <a:gd name="T89" fmla="*/ 2147483647 h 208"/>
              <a:gd name="T90" fmla="*/ 2147483647 w 298"/>
              <a:gd name="T91" fmla="*/ 2147483647 h 208"/>
              <a:gd name="T92" fmla="*/ 2147483647 w 298"/>
              <a:gd name="T93" fmla="*/ 2147483647 h 208"/>
              <a:gd name="T94" fmla="*/ 2147483647 w 298"/>
              <a:gd name="T95" fmla="*/ 2147483647 h 208"/>
              <a:gd name="T96" fmla="*/ 2147483647 w 298"/>
              <a:gd name="T97" fmla="*/ 2147483647 h 208"/>
              <a:gd name="T98" fmla="*/ 2147483647 w 298"/>
              <a:gd name="T99" fmla="*/ 2147483647 h 208"/>
              <a:gd name="T100" fmla="*/ 2147483647 w 298"/>
              <a:gd name="T101" fmla="*/ 2147483647 h 208"/>
              <a:gd name="T102" fmla="*/ 2147483647 w 298"/>
              <a:gd name="T103" fmla="*/ 2147483647 h 208"/>
              <a:gd name="T104" fmla="*/ 2147483647 w 298"/>
              <a:gd name="T105" fmla="*/ 2147483647 h 208"/>
              <a:gd name="T106" fmla="*/ 2147483647 w 298"/>
              <a:gd name="T107" fmla="*/ 2147483647 h 208"/>
              <a:gd name="T108" fmla="*/ 2147483647 w 298"/>
              <a:gd name="T109" fmla="*/ 2147483647 h 208"/>
              <a:gd name="T110" fmla="*/ 2147483647 w 298"/>
              <a:gd name="T111" fmla="*/ 2147483647 h 208"/>
              <a:gd name="T112" fmla="*/ 2147483647 w 298"/>
              <a:gd name="T113" fmla="*/ 0 h 2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8"/>
              <a:gd name="T172" fmla="*/ 0 h 208"/>
              <a:gd name="T173" fmla="*/ 298 w 298"/>
              <a:gd name="T174" fmla="*/ 208 h 2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8" h="208">
                <a:moveTo>
                  <a:pt x="178" y="111"/>
                </a:moveTo>
                <a:lnTo>
                  <a:pt x="190" y="121"/>
                </a:lnTo>
                <a:lnTo>
                  <a:pt x="203" y="131"/>
                </a:lnTo>
                <a:lnTo>
                  <a:pt x="220" y="136"/>
                </a:lnTo>
                <a:lnTo>
                  <a:pt x="243" y="140"/>
                </a:lnTo>
                <a:lnTo>
                  <a:pt x="232" y="115"/>
                </a:lnTo>
                <a:lnTo>
                  <a:pt x="232" y="114"/>
                </a:lnTo>
                <a:lnTo>
                  <a:pt x="233" y="112"/>
                </a:lnTo>
                <a:lnTo>
                  <a:pt x="235" y="111"/>
                </a:lnTo>
                <a:lnTo>
                  <a:pt x="236" y="112"/>
                </a:lnTo>
                <a:lnTo>
                  <a:pt x="296" y="158"/>
                </a:lnTo>
                <a:lnTo>
                  <a:pt x="298" y="159"/>
                </a:lnTo>
                <a:lnTo>
                  <a:pt x="296" y="161"/>
                </a:lnTo>
                <a:lnTo>
                  <a:pt x="236" y="207"/>
                </a:lnTo>
                <a:lnTo>
                  <a:pt x="235" y="208"/>
                </a:lnTo>
                <a:lnTo>
                  <a:pt x="233" y="207"/>
                </a:lnTo>
                <a:lnTo>
                  <a:pt x="232" y="205"/>
                </a:lnTo>
                <a:lnTo>
                  <a:pt x="232" y="204"/>
                </a:lnTo>
                <a:lnTo>
                  <a:pt x="243" y="179"/>
                </a:lnTo>
                <a:lnTo>
                  <a:pt x="218" y="176"/>
                </a:lnTo>
                <a:lnTo>
                  <a:pt x="197" y="171"/>
                </a:lnTo>
                <a:lnTo>
                  <a:pt x="180" y="163"/>
                </a:lnTo>
                <a:lnTo>
                  <a:pt x="165" y="153"/>
                </a:lnTo>
                <a:lnTo>
                  <a:pt x="154" y="142"/>
                </a:lnTo>
                <a:lnTo>
                  <a:pt x="172" y="120"/>
                </a:lnTo>
                <a:lnTo>
                  <a:pt x="178" y="111"/>
                </a:lnTo>
                <a:close/>
                <a:moveTo>
                  <a:pt x="235" y="0"/>
                </a:moveTo>
                <a:lnTo>
                  <a:pt x="236" y="0"/>
                </a:lnTo>
                <a:lnTo>
                  <a:pt x="296" y="46"/>
                </a:lnTo>
                <a:lnTo>
                  <a:pt x="296" y="47"/>
                </a:lnTo>
                <a:lnTo>
                  <a:pt x="298" y="48"/>
                </a:lnTo>
                <a:lnTo>
                  <a:pt x="296" y="49"/>
                </a:lnTo>
                <a:lnTo>
                  <a:pt x="236" y="95"/>
                </a:lnTo>
                <a:lnTo>
                  <a:pt x="235" y="97"/>
                </a:lnTo>
                <a:lnTo>
                  <a:pt x="233" y="95"/>
                </a:lnTo>
                <a:lnTo>
                  <a:pt x="232" y="94"/>
                </a:lnTo>
                <a:lnTo>
                  <a:pt x="232" y="93"/>
                </a:lnTo>
                <a:lnTo>
                  <a:pt x="243" y="68"/>
                </a:lnTo>
                <a:lnTo>
                  <a:pt x="222" y="72"/>
                </a:lnTo>
                <a:lnTo>
                  <a:pt x="206" y="77"/>
                </a:lnTo>
                <a:lnTo>
                  <a:pt x="193" y="83"/>
                </a:lnTo>
                <a:lnTo>
                  <a:pt x="182" y="93"/>
                </a:lnTo>
                <a:lnTo>
                  <a:pt x="173" y="104"/>
                </a:lnTo>
                <a:lnTo>
                  <a:pt x="165" y="116"/>
                </a:lnTo>
                <a:lnTo>
                  <a:pt x="156" y="128"/>
                </a:lnTo>
                <a:lnTo>
                  <a:pt x="146" y="140"/>
                </a:lnTo>
                <a:lnTo>
                  <a:pt x="134" y="152"/>
                </a:lnTo>
                <a:lnTo>
                  <a:pt x="120" y="162"/>
                </a:lnTo>
                <a:lnTo>
                  <a:pt x="103" y="170"/>
                </a:lnTo>
                <a:lnTo>
                  <a:pt x="82" y="176"/>
                </a:lnTo>
                <a:lnTo>
                  <a:pt x="55" y="179"/>
                </a:lnTo>
                <a:lnTo>
                  <a:pt x="65" y="204"/>
                </a:lnTo>
                <a:lnTo>
                  <a:pt x="66" y="205"/>
                </a:lnTo>
                <a:lnTo>
                  <a:pt x="65" y="207"/>
                </a:lnTo>
                <a:lnTo>
                  <a:pt x="63" y="208"/>
                </a:lnTo>
                <a:lnTo>
                  <a:pt x="62" y="207"/>
                </a:lnTo>
                <a:lnTo>
                  <a:pt x="2" y="161"/>
                </a:lnTo>
                <a:lnTo>
                  <a:pt x="0" y="159"/>
                </a:lnTo>
                <a:lnTo>
                  <a:pt x="2" y="158"/>
                </a:lnTo>
                <a:lnTo>
                  <a:pt x="62" y="112"/>
                </a:lnTo>
                <a:lnTo>
                  <a:pt x="63" y="111"/>
                </a:lnTo>
                <a:lnTo>
                  <a:pt x="65" y="112"/>
                </a:lnTo>
                <a:lnTo>
                  <a:pt x="66" y="114"/>
                </a:lnTo>
                <a:lnTo>
                  <a:pt x="65" y="115"/>
                </a:lnTo>
                <a:lnTo>
                  <a:pt x="55" y="140"/>
                </a:lnTo>
                <a:lnTo>
                  <a:pt x="75" y="137"/>
                </a:lnTo>
                <a:lnTo>
                  <a:pt x="92" y="132"/>
                </a:lnTo>
                <a:lnTo>
                  <a:pt x="104" y="124"/>
                </a:lnTo>
                <a:lnTo>
                  <a:pt x="114" y="115"/>
                </a:lnTo>
                <a:lnTo>
                  <a:pt x="123" y="104"/>
                </a:lnTo>
                <a:lnTo>
                  <a:pt x="133" y="93"/>
                </a:lnTo>
                <a:lnTo>
                  <a:pt x="142" y="81"/>
                </a:lnTo>
                <a:lnTo>
                  <a:pt x="151" y="69"/>
                </a:lnTo>
                <a:lnTo>
                  <a:pt x="163" y="57"/>
                </a:lnTo>
                <a:lnTo>
                  <a:pt x="177" y="47"/>
                </a:lnTo>
                <a:lnTo>
                  <a:pt x="195" y="38"/>
                </a:lnTo>
                <a:lnTo>
                  <a:pt x="216" y="31"/>
                </a:lnTo>
                <a:lnTo>
                  <a:pt x="243" y="29"/>
                </a:lnTo>
                <a:lnTo>
                  <a:pt x="232" y="4"/>
                </a:lnTo>
                <a:lnTo>
                  <a:pt x="232" y="1"/>
                </a:lnTo>
                <a:lnTo>
                  <a:pt x="233" y="0"/>
                </a:lnTo>
                <a:lnTo>
                  <a:pt x="235" y="0"/>
                </a:lnTo>
                <a:close/>
                <a:moveTo>
                  <a:pt x="63" y="0"/>
                </a:moveTo>
                <a:lnTo>
                  <a:pt x="65" y="0"/>
                </a:lnTo>
                <a:lnTo>
                  <a:pt x="66" y="1"/>
                </a:lnTo>
                <a:lnTo>
                  <a:pt x="65" y="4"/>
                </a:lnTo>
                <a:lnTo>
                  <a:pt x="55" y="29"/>
                </a:lnTo>
                <a:lnTo>
                  <a:pt x="80" y="31"/>
                </a:lnTo>
                <a:lnTo>
                  <a:pt x="101" y="38"/>
                </a:lnTo>
                <a:lnTo>
                  <a:pt x="118" y="46"/>
                </a:lnTo>
                <a:lnTo>
                  <a:pt x="133" y="55"/>
                </a:lnTo>
                <a:lnTo>
                  <a:pt x="144" y="65"/>
                </a:lnTo>
                <a:lnTo>
                  <a:pt x="126" y="89"/>
                </a:lnTo>
                <a:lnTo>
                  <a:pt x="120" y="98"/>
                </a:lnTo>
                <a:lnTo>
                  <a:pt x="108" y="87"/>
                </a:lnTo>
                <a:lnTo>
                  <a:pt x="95" y="78"/>
                </a:lnTo>
                <a:lnTo>
                  <a:pt x="78" y="72"/>
                </a:lnTo>
                <a:lnTo>
                  <a:pt x="55" y="68"/>
                </a:lnTo>
                <a:lnTo>
                  <a:pt x="65" y="93"/>
                </a:lnTo>
                <a:lnTo>
                  <a:pt x="66" y="94"/>
                </a:lnTo>
                <a:lnTo>
                  <a:pt x="65" y="95"/>
                </a:lnTo>
                <a:lnTo>
                  <a:pt x="63" y="97"/>
                </a:lnTo>
                <a:lnTo>
                  <a:pt x="62" y="95"/>
                </a:lnTo>
                <a:lnTo>
                  <a:pt x="2" y="49"/>
                </a:lnTo>
                <a:lnTo>
                  <a:pt x="0" y="48"/>
                </a:lnTo>
                <a:lnTo>
                  <a:pt x="2" y="47"/>
                </a:lnTo>
                <a:lnTo>
                  <a:pt x="2" y="46"/>
                </a:lnTo>
                <a:lnTo>
                  <a:pt x="62" y="0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6015669" y="2877081"/>
            <a:ext cx="2398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9999"/>
                </a:solidFill>
                <a:latin typeface="HY헤드라인M" pitchFamily="18" charset="-127"/>
                <a:ea typeface="HY헤드라인M" pitchFamily="18" charset="-127"/>
              </a:rPr>
              <a:t>취업진로분야 전문강사</a:t>
            </a:r>
            <a:endParaRPr kumimoji="0"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FF99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774562" y="5038728"/>
            <a:ext cx="2225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4"/>
                </a:solidFill>
                <a:latin typeface="HY헤드라인M" pitchFamily="18" charset="-127"/>
                <a:ea typeface="HY헤드라인M" pitchFamily="18" charset="-127"/>
              </a:rPr>
              <a:t>취업환경 맞춤교육</a:t>
            </a:r>
            <a:endParaRPr kumimoji="0"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4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2" name="직사각형 121"/>
          <p:cNvSpPr/>
          <p:nvPr/>
        </p:nvSpPr>
        <p:spPr bwMode="auto">
          <a:xfrm>
            <a:off x="5859720" y="5045565"/>
            <a:ext cx="250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전공 및  기업 연계교육</a:t>
            </a:r>
            <a:endParaRPr kumimoji="0"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3" name="직사각형 122"/>
          <p:cNvSpPr/>
          <p:nvPr/>
        </p:nvSpPr>
        <p:spPr bwMode="auto">
          <a:xfrm>
            <a:off x="736839" y="5499101"/>
            <a:ext cx="264085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특성화고 전문교육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직무능력증진 전문교육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"/>
              <a:defRPr/>
            </a:pPr>
            <a:r>
              <a:rPr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NCS </a:t>
            </a: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국가직무 표준교육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창의 인성교육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5832475" y="5464717"/>
            <a:ext cx="264085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취업연계 전문교육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산학협력 연계 전문교육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기업탐방 및 </a:t>
            </a:r>
            <a:r>
              <a:rPr lang="ko-KR" altLang="en-US" sz="1100" spc="-100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기업매칭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79388" indent="-17938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 2" pitchFamily="18" charset="2"/>
              <a:buChar char=""/>
              <a:defRPr/>
            </a:pP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각종 취업</a:t>
            </a:r>
            <a:r>
              <a:rPr lang="en-US" altLang="ko-KR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sz="1100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창업캠프 및 맞춤컨설팅 교육</a:t>
            </a:r>
            <a:endParaRPr lang="en-US" altLang="ko-KR" sz="1100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25" name="_x142958720" descr="EMB00001b000e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29" y="3887640"/>
            <a:ext cx="688994" cy="6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Box 125"/>
          <p:cNvSpPr txBox="1"/>
          <p:nvPr/>
        </p:nvSpPr>
        <p:spPr bwMode="auto">
          <a:xfrm>
            <a:off x="3639734" y="4456078"/>
            <a:ext cx="172354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spc="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㈜한국교육진흥원</a:t>
            </a:r>
          </a:p>
        </p:txBody>
      </p:sp>
      <p:grpSp>
        <p:nvGrpSpPr>
          <p:cNvPr id="4" name="그룹 2"/>
          <p:cNvGrpSpPr/>
          <p:nvPr/>
        </p:nvGrpSpPr>
        <p:grpSpPr>
          <a:xfrm>
            <a:off x="3054252" y="2924175"/>
            <a:ext cx="2989992" cy="2976561"/>
            <a:chOff x="3311427" y="3025886"/>
            <a:chExt cx="2671763" cy="2665299"/>
          </a:xfrm>
        </p:grpSpPr>
        <p:sp>
          <p:nvSpPr>
            <p:cNvPr id="129" name="막힌 원호 128"/>
            <p:cNvSpPr/>
            <p:nvPr/>
          </p:nvSpPr>
          <p:spPr>
            <a:xfrm>
              <a:off x="3316190" y="3033710"/>
              <a:ext cx="2590800" cy="2657475"/>
            </a:xfrm>
            <a:prstGeom prst="blockArc">
              <a:avLst>
                <a:gd name="adj1" fmla="val 10800000"/>
                <a:gd name="adj2" fmla="val 16200000"/>
                <a:gd name="adj3" fmla="val 198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막힌 원호 129"/>
            <p:cNvSpPr/>
            <p:nvPr/>
          </p:nvSpPr>
          <p:spPr>
            <a:xfrm rot="10800000">
              <a:off x="3392390" y="3033710"/>
              <a:ext cx="2590800" cy="2657475"/>
            </a:xfrm>
            <a:prstGeom prst="blockArc">
              <a:avLst>
                <a:gd name="adj1" fmla="val 10890327"/>
                <a:gd name="adj2" fmla="val 16236888"/>
                <a:gd name="adj3" fmla="val 2051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막힌 원호 130"/>
            <p:cNvSpPr/>
            <p:nvPr/>
          </p:nvSpPr>
          <p:spPr>
            <a:xfrm rot="5400000">
              <a:off x="3359052" y="2992548"/>
              <a:ext cx="2590800" cy="2657475"/>
            </a:xfrm>
            <a:prstGeom prst="blockArc">
              <a:avLst>
                <a:gd name="adj1" fmla="val 10800000"/>
                <a:gd name="adj2" fmla="val 16308728"/>
                <a:gd name="adj3" fmla="val 20162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막힌 원호 131"/>
            <p:cNvSpPr/>
            <p:nvPr/>
          </p:nvSpPr>
          <p:spPr>
            <a:xfrm rot="16200000">
              <a:off x="3344765" y="3062285"/>
              <a:ext cx="2590800" cy="2657475"/>
            </a:xfrm>
            <a:prstGeom prst="blockArc">
              <a:avLst>
                <a:gd name="adj1" fmla="val 10800000"/>
                <a:gd name="adj2" fmla="val 16200000"/>
                <a:gd name="adj3" fmla="val 2050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4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63" y="3472813"/>
            <a:ext cx="484187" cy="3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Freeform 44"/>
          <p:cNvSpPr>
            <a:spLocks noChangeArrowheads="1"/>
          </p:cNvSpPr>
          <p:nvPr/>
        </p:nvSpPr>
        <p:spPr bwMode="auto">
          <a:xfrm>
            <a:off x="5165854" y="5054544"/>
            <a:ext cx="508000" cy="393700"/>
          </a:xfrm>
          <a:custGeom>
            <a:avLst/>
            <a:gdLst>
              <a:gd name="T0" fmla="*/ 2147483647 w 298"/>
              <a:gd name="T1" fmla="*/ 2147483647 h 207"/>
              <a:gd name="T2" fmla="*/ 2147483647 w 298"/>
              <a:gd name="T3" fmla="*/ 2147483647 h 207"/>
              <a:gd name="T4" fmla="*/ 2147483647 w 298"/>
              <a:gd name="T5" fmla="*/ 2147483647 h 207"/>
              <a:gd name="T6" fmla="*/ 2147483647 w 298"/>
              <a:gd name="T7" fmla="*/ 2147483647 h 207"/>
              <a:gd name="T8" fmla="*/ 2147483647 w 298"/>
              <a:gd name="T9" fmla="*/ 2147483647 h 207"/>
              <a:gd name="T10" fmla="*/ 2147483647 w 298"/>
              <a:gd name="T11" fmla="*/ 2147483647 h 207"/>
              <a:gd name="T12" fmla="*/ 2147483647 w 298"/>
              <a:gd name="T13" fmla="*/ 2147483647 h 207"/>
              <a:gd name="T14" fmla="*/ 2147483647 w 298"/>
              <a:gd name="T15" fmla="*/ 2147483647 h 207"/>
              <a:gd name="T16" fmla="*/ 2147483647 w 298"/>
              <a:gd name="T17" fmla="*/ 2147483647 h 207"/>
              <a:gd name="T18" fmla="*/ 2147483647 w 298"/>
              <a:gd name="T19" fmla="*/ 2147483647 h 207"/>
              <a:gd name="T20" fmla="*/ 2147483647 w 298"/>
              <a:gd name="T21" fmla="*/ 2147483647 h 207"/>
              <a:gd name="T22" fmla="*/ 2147483647 w 298"/>
              <a:gd name="T23" fmla="*/ 2147483647 h 207"/>
              <a:gd name="T24" fmla="*/ 2147483647 w 298"/>
              <a:gd name="T25" fmla="*/ 2147483647 h 207"/>
              <a:gd name="T26" fmla="*/ 2147483647 w 298"/>
              <a:gd name="T27" fmla="*/ 0 h 207"/>
              <a:gd name="T28" fmla="*/ 2147483647 w 298"/>
              <a:gd name="T29" fmla="*/ 2147483647 h 207"/>
              <a:gd name="T30" fmla="*/ 2147483647 w 298"/>
              <a:gd name="T31" fmla="*/ 2147483647 h 207"/>
              <a:gd name="T32" fmla="*/ 2147483647 w 298"/>
              <a:gd name="T33" fmla="*/ 2147483647 h 207"/>
              <a:gd name="T34" fmla="*/ 2147483647 w 298"/>
              <a:gd name="T35" fmla="*/ 2147483647 h 207"/>
              <a:gd name="T36" fmla="*/ 2147483647 w 298"/>
              <a:gd name="T37" fmla="*/ 2147483647 h 207"/>
              <a:gd name="T38" fmla="*/ 2147483647 w 298"/>
              <a:gd name="T39" fmla="*/ 2147483647 h 207"/>
              <a:gd name="T40" fmla="*/ 2147483647 w 298"/>
              <a:gd name="T41" fmla="*/ 2147483647 h 207"/>
              <a:gd name="T42" fmla="*/ 2147483647 w 298"/>
              <a:gd name="T43" fmla="*/ 2147483647 h 207"/>
              <a:gd name="T44" fmla="*/ 2147483647 w 298"/>
              <a:gd name="T45" fmla="*/ 2147483647 h 207"/>
              <a:gd name="T46" fmla="*/ 2147483647 w 298"/>
              <a:gd name="T47" fmla="*/ 2147483647 h 207"/>
              <a:gd name="T48" fmla="*/ 2147483647 w 298"/>
              <a:gd name="T49" fmla="*/ 2147483647 h 207"/>
              <a:gd name="T50" fmla="*/ 2147483647 w 298"/>
              <a:gd name="T51" fmla="*/ 2147483647 h 207"/>
              <a:gd name="T52" fmla="*/ 2147483647 w 298"/>
              <a:gd name="T53" fmla="*/ 2147483647 h 207"/>
              <a:gd name="T54" fmla="*/ 2147483647 w 298"/>
              <a:gd name="T55" fmla="*/ 2147483647 h 207"/>
              <a:gd name="T56" fmla="*/ 0 w 298"/>
              <a:gd name="T57" fmla="*/ 2147483647 h 207"/>
              <a:gd name="T58" fmla="*/ 2147483647 w 298"/>
              <a:gd name="T59" fmla="*/ 2147483647 h 207"/>
              <a:gd name="T60" fmla="*/ 2147483647 w 298"/>
              <a:gd name="T61" fmla="*/ 2147483647 h 207"/>
              <a:gd name="T62" fmla="*/ 2147483647 w 298"/>
              <a:gd name="T63" fmla="*/ 2147483647 h 207"/>
              <a:gd name="T64" fmla="*/ 2147483647 w 298"/>
              <a:gd name="T65" fmla="*/ 2147483647 h 207"/>
              <a:gd name="T66" fmla="*/ 2147483647 w 298"/>
              <a:gd name="T67" fmla="*/ 2147483647 h 207"/>
              <a:gd name="T68" fmla="*/ 2147483647 w 298"/>
              <a:gd name="T69" fmla="*/ 2147483647 h 207"/>
              <a:gd name="T70" fmla="*/ 2147483647 w 298"/>
              <a:gd name="T71" fmla="*/ 2147483647 h 207"/>
              <a:gd name="T72" fmla="*/ 2147483647 w 298"/>
              <a:gd name="T73" fmla="*/ 2147483647 h 207"/>
              <a:gd name="T74" fmla="*/ 2147483647 w 298"/>
              <a:gd name="T75" fmla="*/ 2147483647 h 207"/>
              <a:gd name="T76" fmla="*/ 2147483647 w 298"/>
              <a:gd name="T77" fmla="*/ 2147483647 h 207"/>
              <a:gd name="T78" fmla="*/ 2147483647 w 298"/>
              <a:gd name="T79" fmla="*/ 0 h 207"/>
              <a:gd name="T80" fmla="*/ 2147483647 w 298"/>
              <a:gd name="T81" fmla="*/ 0 h 207"/>
              <a:gd name="T82" fmla="*/ 2147483647 w 298"/>
              <a:gd name="T83" fmla="*/ 0 h 207"/>
              <a:gd name="T84" fmla="*/ 2147483647 w 298"/>
              <a:gd name="T85" fmla="*/ 0 h 207"/>
              <a:gd name="T86" fmla="*/ 2147483647 w 298"/>
              <a:gd name="T87" fmla="*/ 2147483647 h 207"/>
              <a:gd name="T88" fmla="*/ 2147483647 w 298"/>
              <a:gd name="T89" fmla="*/ 2147483647 h 207"/>
              <a:gd name="T90" fmla="*/ 2147483647 w 298"/>
              <a:gd name="T91" fmla="*/ 2147483647 h 207"/>
              <a:gd name="T92" fmla="*/ 2147483647 w 298"/>
              <a:gd name="T93" fmla="*/ 2147483647 h 207"/>
              <a:gd name="T94" fmla="*/ 2147483647 w 298"/>
              <a:gd name="T95" fmla="*/ 2147483647 h 207"/>
              <a:gd name="T96" fmla="*/ 2147483647 w 298"/>
              <a:gd name="T97" fmla="*/ 2147483647 h 207"/>
              <a:gd name="T98" fmla="*/ 2147483647 w 298"/>
              <a:gd name="T99" fmla="*/ 2147483647 h 207"/>
              <a:gd name="T100" fmla="*/ 2147483647 w 298"/>
              <a:gd name="T101" fmla="*/ 2147483647 h 207"/>
              <a:gd name="T102" fmla="*/ 2147483647 w 298"/>
              <a:gd name="T103" fmla="*/ 2147483647 h 207"/>
              <a:gd name="T104" fmla="*/ 0 w 298"/>
              <a:gd name="T105" fmla="*/ 2147483647 h 207"/>
              <a:gd name="T106" fmla="*/ 2147483647 w 298"/>
              <a:gd name="T107" fmla="*/ 2147483647 h 207"/>
              <a:gd name="T108" fmla="*/ 2147483647 w 298"/>
              <a:gd name="T109" fmla="*/ 0 h 2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8"/>
              <a:gd name="T166" fmla="*/ 0 h 207"/>
              <a:gd name="T167" fmla="*/ 298 w 298"/>
              <a:gd name="T168" fmla="*/ 207 h 2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8" h="207">
                <a:moveTo>
                  <a:pt x="177" y="110"/>
                </a:moveTo>
                <a:lnTo>
                  <a:pt x="190" y="121"/>
                </a:lnTo>
                <a:lnTo>
                  <a:pt x="203" y="130"/>
                </a:lnTo>
                <a:lnTo>
                  <a:pt x="220" y="135"/>
                </a:lnTo>
                <a:lnTo>
                  <a:pt x="242" y="139"/>
                </a:lnTo>
                <a:lnTo>
                  <a:pt x="232" y="114"/>
                </a:lnTo>
                <a:lnTo>
                  <a:pt x="232" y="113"/>
                </a:lnTo>
                <a:lnTo>
                  <a:pt x="233" y="112"/>
                </a:lnTo>
                <a:lnTo>
                  <a:pt x="235" y="110"/>
                </a:lnTo>
                <a:lnTo>
                  <a:pt x="236" y="112"/>
                </a:lnTo>
                <a:lnTo>
                  <a:pt x="296" y="157"/>
                </a:lnTo>
                <a:lnTo>
                  <a:pt x="298" y="158"/>
                </a:lnTo>
                <a:lnTo>
                  <a:pt x="296" y="160"/>
                </a:lnTo>
                <a:lnTo>
                  <a:pt x="236" y="207"/>
                </a:lnTo>
                <a:lnTo>
                  <a:pt x="235" y="207"/>
                </a:lnTo>
                <a:lnTo>
                  <a:pt x="233" y="207"/>
                </a:lnTo>
                <a:lnTo>
                  <a:pt x="232" y="204"/>
                </a:lnTo>
                <a:lnTo>
                  <a:pt x="232" y="203"/>
                </a:lnTo>
                <a:lnTo>
                  <a:pt x="242" y="178"/>
                </a:lnTo>
                <a:lnTo>
                  <a:pt x="218" y="175"/>
                </a:lnTo>
                <a:lnTo>
                  <a:pt x="197" y="171"/>
                </a:lnTo>
                <a:lnTo>
                  <a:pt x="179" y="162"/>
                </a:lnTo>
                <a:lnTo>
                  <a:pt x="165" y="153"/>
                </a:lnTo>
                <a:lnTo>
                  <a:pt x="154" y="141"/>
                </a:lnTo>
                <a:lnTo>
                  <a:pt x="172" y="119"/>
                </a:lnTo>
                <a:lnTo>
                  <a:pt x="177" y="110"/>
                </a:lnTo>
                <a:close/>
                <a:moveTo>
                  <a:pt x="235" y="0"/>
                </a:moveTo>
                <a:lnTo>
                  <a:pt x="236" y="0"/>
                </a:lnTo>
                <a:lnTo>
                  <a:pt x="296" y="45"/>
                </a:lnTo>
                <a:lnTo>
                  <a:pt x="296" y="47"/>
                </a:lnTo>
                <a:lnTo>
                  <a:pt x="298" y="47"/>
                </a:lnTo>
                <a:lnTo>
                  <a:pt x="296" y="49"/>
                </a:lnTo>
                <a:lnTo>
                  <a:pt x="236" y="94"/>
                </a:lnTo>
                <a:lnTo>
                  <a:pt x="235" y="96"/>
                </a:lnTo>
                <a:lnTo>
                  <a:pt x="233" y="94"/>
                </a:lnTo>
                <a:lnTo>
                  <a:pt x="232" y="94"/>
                </a:lnTo>
                <a:lnTo>
                  <a:pt x="232" y="92"/>
                </a:lnTo>
                <a:lnTo>
                  <a:pt x="242" y="67"/>
                </a:lnTo>
                <a:lnTo>
                  <a:pt x="222" y="72"/>
                </a:lnTo>
                <a:lnTo>
                  <a:pt x="206" y="76"/>
                </a:lnTo>
                <a:lnTo>
                  <a:pt x="193" y="83"/>
                </a:lnTo>
                <a:lnTo>
                  <a:pt x="182" y="92"/>
                </a:lnTo>
                <a:lnTo>
                  <a:pt x="173" y="103"/>
                </a:lnTo>
                <a:lnTo>
                  <a:pt x="165" y="115"/>
                </a:lnTo>
                <a:lnTo>
                  <a:pt x="156" y="128"/>
                </a:lnTo>
                <a:lnTo>
                  <a:pt x="146" y="139"/>
                </a:lnTo>
                <a:lnTo>
                  <a:pt x="134" y="151"/>
                </a:lnTo>
                <a:lnTo>
                  <a:pt x="120" y="162"/>
                </a:lnTo>
                <a:lnTo>
                  <a:pt x="103" y="169"/>
                </a:lnTo>
                <a:lnTo>
                  <a:pt x="82" y="175"/>
                </a:lnTo>
                <a:lnTo>
                  <a:pt x="55" y="178"/>
                </a:lnTo>
                <a:lnTo>
                  <a:pt x="65" y="203"/>
                </a:lnTo>
                <a:lnTo>
                  <a:pt x="65" y="204"/>
                </a:lnTo>
                <a:lnTo>
                  <a:pt x="65" y="207"/>
                </a:lnTo>
                <a:lnTo>
                  <a:pt x="63" y="207"/>
                </a:lnTo>
                <a:lnTo>
                  <a:pt x="62" y="207"/>
                </a:lnTo>
                <a:lnTo>
                  <a:pt x="2" y="160"/>
                </a:lnTo>
                <a:lnTo>
                  <a:pt x="0" y="158"/>
                </a:lnTo>
                <a:lnTo>
                  <a:pt x="2" y="157"/>
                </a:lnTo>
                <a:lnTo>
                  <a:pt x="62" y="112"/>
                </a:lnTo>
                <a:lnTo>
                  <a:pt x="63" y="110"/>
                </a:lnTo>
                <a:lnTo>
                  <a:pt x="65" y="112"/>
                </a:lnTo>
                <a:lnTo>
                  <a:pt x="65" y="113"/>
                </a:lnTo>
                <a:lnTo>
                  <a:pt x="65" y="114"/>
                </a:lnTo>
                <a:lnTo>
                  <a:pt x="55" y="139"/>
                </a:lnTo>
                <a:lnTo>
                  <a:pt x="74" y="137"/>
                </a:lnTo>
                <a:lnTo>
                  <a:pt x="92" y="131"/>
                </a:lnTo>
                <a:lnTo>
                  <a:pt x="103" y="123"/>
                </a:lnTo>
                <a:lnTo>
                  <a:pt x="114" y="114"/>
                </a:lnTo>
                <a:lnTo>
                  <a:pt x="123" y="103"/>
                </a:lnTo>
                <a:lnTo>
                  <a:pt x="132" y="92"/>
                </a:lnTo>
                <a:lnTo>
                  <a:pt x="141" y="81"/>
                </a:lnTo>
                <a:lnTo>
                  <a:pt x="150" y="69"/>
                </a:lnTo>
                <a:lnTo>
                  <a:pt x="163" y="56"/>
                </a:lnTo>
                <a:lnTo>
                  <a:pt x="177" y="47"/>
                </a:lnTo>
                <a:lnTo>
                  <a:pt x="195" y="38"/>
                </a:lnTo>
                <a:lnTo>
                  <a:pt x="215" y="31"/>
                </a:lnTo>
                <a:lnTo>
                  <a:pt x="242" y="29"/>
                </a:lnTo>
                <a:lnTo>
                  <a:pt x="232" y="4"/>
                </a:lnTo>
                <a:lnTo>
                  <a:pt x="232" y="0"/>
                </a:lnTo>
                <a:lnTo>
                  <a:pt x="233" y="0"/>
                </a:lnTo>
                <a:lnTo>
                  <a:pt x="235" y="0"/>
                </a:lnTo>
                <a:close/>
                <a:moveTo>
                  <a:pt x="63" y="0"/>
                </a:moveTo>
                <a:lnTo>
                  <a:pt x="65" y="0"/>
                </a:lnTo>
                <a:lnTo>
                  <a:pt x="65" y="4"/>
                </a:lnTo>
                <a:lnTo>
                  <a:pt x="55" y="29"/>
                </a:lnTo>
                <a:lnTo>
                  <a:pt x="80" y="31"/>
                </a:lnTo>
                <a:lnTo>
                  <a:pt x="101" y="38"/>
                </a:lnTo>
                <a:lnTo>
                  <a:pt x="118" y="45"/>
                </a:lnTo>
                <a:lnTo>
                  <a:pt x="132" y="54"/>
                </a:lnTo>
                <a:lnTo>
                  <a:pt x="143" y="65"/>
                </a:lnTo>
                <a:lnTo>
                  <a:pt x="125" y="88"/>
                </a:lnTo>
                <a:lnTo>
                  <a:pt x="120" y="97"/>
                </a:lnTo>
                <a:lnTo>
                  <a:pt x="107" y="86"/>
                </a:lnTo>
                <a:lnTo>
                  <a:pt x="94" y="77"/>
                </a:lnTo>
                <a:lnTo>
                  <a:pt x="78" y="72"/>
                </a:lnTo>
                <a:lnTo>
                  <a:pt x="55" y="67"/>
                </a:lnTo>
                <a:lnTo>
                  <a:pt x="65" y="92"/>
                </a:lnTo>
                <a:lnTo>
                  <a:pt x="65" y="94"/>
                </a:lnTo>
                <a:lnTo>
                  <a:pt x="63" y="96"/>
                </a:lnTo>
                <a:lnTo>
                  <a:pt x="62" y="94"/>
                </a:lnTo>
                <a:lnTo>
                  <a:pt x="2" y="49"/>
                </a:lnTo>
                <a:lnTo>
                  <a:pt x="0" y="47"/>
                </a:lnTo>
                <a:lnTo>
                  <a:pt x="2" y="47"/>
                </a:lnTo>
                <a:lnTo>
                  <a:pt x="2" y="45"/>
                </a:lnTo>
                <a:lnTo>
                  <a:pt x="62" y="0"/>
                </a:lnTo>
                <a:lnTo>
                  <a:pt x="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36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13" y="4791298"/>
            <a:ext cx="525462" cy="53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4"/>
          <p:cNvGrpSpPr>
            <a:grpSpLocks noChangeAspect="1"/>
          </p:cNvGrpSpPr>
          <p:nvPr/>
        </p:nvGrpSpPr>
        <p:grpSpPr bwMode="auto">
          <a:xfrm>
            <a:off x="3393521" y="3484213"/>
            <a:ext cx="346208" cy="369359"/>
            <a:chOff x="-1202" y="1682"/>
            <a:chExt cx="443" cy="440"/>
          </a:xfrm>
          <a:solidFill>
            <a:schemeClr val="bg1"/>
          </a:solidFill>
        </p:grpSpPr>
        <p:sp>
          <p:nvSpPr>
            <p:cNvPr id="138" name="Freeform 76"/>
            <p:cNvSpPr>
              <a:spLocks noEditPoints="1"/>
            </p:cNvSpPr>
            <p:nvPr/>
          </p:nvSpPr>
          <p:spPr bwMode="auto">
            <a:xfrm>
              <a:off x="-1202" y="1682"/>
              <a:ext cx="443" cy="440"/>
            </a:xfrm>
            <a:custGeom>
              <a:avLst/>
              <a:gdLst>
                <a:gd name="T0" fmla="*/ 415 w 3546"/>
                <a:gd name="T1" fmla="*/ 2007 h 3517"/>
                <a:gd name="T2" fmla="*/ 2899 w 3546"/>
                <a:gd name="T3" fmla="*/ 386 h 3517"/>
                <a:gd name="T4" fmla="*/ 480 w 3546"/>
                <a:gd name="T5" fmla="*/ 0 h 3517"/>
                <a:gd name="T6" fmla="*/ 3097 w 3546"/>
                <a:gd name="T7" fmla="*/ 3 h 3517"/>
                <a:gd name="T8" fmla="*/ 3155 w 3546"/>
                <a:gd name="T9" fmla="*/ 23 h 3517"/>
                <a:gd name="T10" fmla="*/ 3203 w 3546"/>
                <a:gd name="T11" fmla="*/ 58 h 3517"/>
                <a:gd name="T12" fmla="*/ 3238 w 3546"/>
                <a:gd name="T13" fmla="*/ 107 h 3517"/>
                <a:gd name="T14" fmla="*/ 3256 w 3546"/>
                <a:gd name="T15" fmla="*/ 166 h 3517"/>
                <a:gd name="T16" fmla="*/ 3546 w 3546"/>
                <a:gd name="T17" fmla="*/ 2182 h 3517"/>
                <a:gd name="T18" fmla="*/ 3546 w 3546"/>
                <a:gd name="T19" fmla="*/ 2203 h 3517"/>
                <a:gd name="T20" fmla="*/ 3542 w 3546"/>
                <a:gd name="T21" fmla="*/ 2554 h 3517"/>
                <a:gd name="T22" fmla="*/ 3520 w 3546"/>
                <a:gd name="T23" fmla="*/ 2616 h 3517"/>
                <a:gd name="T24" fmla="*/ 3477 w 3546"/>
                <a:gd name="T25" fmla="*/ 2667 h 3517"/>
                <a:gd name="T26" fmla="*/ 3420 w 3546"/>
                <a:gd name="T27" fmla="*/ 2700 h 3517"/>
                <a:gd name="T28" fmla="*/ 3353 w 3546"/>
                <a:gd name="T29" fmla="*/ 2712 h 3517"/>
                <a:gd name="T30" fmla="*/ 2179 w 3546"/>
                <a:gd name="T31" fmla="*/ 3107 h 3517"/>
                <a:gd name="T32" fmla="*/ 2564 w 3546"/>
                <a:gd name="T33" fmla="*/ 3110 h 3517"/>
                <a:gd name="T34" fmla="*/ 2631 w 3546"/>
                <a:gd name="T35" fmla="*/ 3135 h 3517"/>
                <a:gd name="T36" fmla="*/ 2683 w 3546"/>
                <a:gd name="T37" fmla="*/ 3180 h 3517"/>
                <a:gd name="T38" fmla="*/ 2719 w 3546"/>
                <a:gd name="T39" fmla="*/ 3241 h 3517"/>
                <a:gd name="T40" fmla="*/ 2732 w 3546"/>
                <a:gd name="T41" fmla="*/ 3312 h 3517"/>
                <a:gd name="T42" fmla="*/ 2719 w 3546"/>
                <a:gd name="T43" fmla="*/ 3384 h 3517"/>
                <a:gd name="T44" fmla="*/ 2683 w 3546"/>
                <a:gd name="T45" fmla="*/ 3444 h 3517"/>
                <a:gd name="T46" fmla="*/ 2631 w 3546"/>
                <a:gd name="T47" fmla="*/ 3489 h 3517"/>
                <a:gd name="T48" fmla="*/ 2564 w 3546"/>
                <a:gd name="T49" fmla="*/ 3513 h 3517"/>
                <a:gd name="T50" fmla="*/ 1018 w 3546"/>
                <a:gd name="T51" fmla="*/ 3517 h 3517"/>
                <a:gd name="T52" fmla="*/ 947 w 3546"/>
                <a:gd name="T53" fmla="*/ 3504 h 3517"/>
                <a:gd name="T54" fmla="*/ 887 w 3546"/>
                <a:gd name="T55" fmla="*/ 3469 h 3517"/>
                <a:gd name="T56" fmla="*/ 842 w 3546"/>
                <a:gd name="T57" fmla="*/ 3415 h 3517"/>
                <a:gd name="T58" fmla="*/ 817 w 3546"/>
                <a:gd name="T59" fmla="*/ 3349 h 3517"/>
                <a:gd name="T60" fmla="*/ 817 w 3546"/>
                <a:gd name="T61" fmla="*/ 3275 h 3517"/>
                <a:gd name="T62" fmla="*/ 842 w 3546"/>
                <a:gd name="T63" fmla="*/ 3208 h 3517"/>
                <a:gd name="T64" fmla="*/ 887 w 3546"/>
                <a:gd name="T65" fmla="*/ 3156 h 3517"/>
                <a:gd name="T66" fmla="*/ 947 w 3546"/>
                <a:gd name="T67" fmla="*/ 3120 h 3517"/>
                <a:gd name="T68" fmla="*/ 1018 w 3546"/>
                <a:gd name="T69" fmla="*/ 3107 h 3517"/>
                <a:gd name="T70" fmla="*/ 1367 w 3546"/>
                <a:gd name="T71" fmla="*/ 2712 h 3517"/>
                <a:gd name="T72" fmla="*/ 158 w 3546"/>
                <a:gd name="T73" fmla="*/ 2709 h 3517"/>
                <a:gd name="T74" fmla="*/ 96 w 3546"/>
                <a:gd name="T75" fmla="*/ 2685 h 3517"/>
                <a:gd name="T76" fmla="*/ 45 w 3546"/>
                <a:gd name="T77" fmla="*/ 2643 h 3517"/>
                <a:gd name="T78" fmla="*/ 12 w 3546"/>
                <a:gd name="T79" fmla="*/ 2586 h 3517"/>
                <a:gd name="T80" fmla="*/ 0 w 3546"/>
                <a:gd name="T81" fmla="*/ 2520 h 3517"/>
                <a:gd name="T82" fmla="*/ 0 w 3546"/>
                <a:gd name="T83" fmla="*/ 2199 h 3517"/>
                <a:gd name="T84" fmla="*/ 1 w 3546"/>
                <a:gd name="T85" fmla="*/ 2178 h 3517"/>
                <a:gd name="T86" fmla="*/ 290 w 3546"/>
                <a:gd name="T87" fmla="*/ 166 h 3517"/>
                <a:gd name="T88" fmla="*/ 308 w 3546"/>
                <a:gd name="T89" fmla="*/ 107 h 3517"/>
                <a:gd name="T90" fmla="*/ 343 w 3546"/>
                <a:gd name="T91" fmla="*/ 58 h 3517"/>
                <a:gd name="T92" fmla="*/ 391 w 3546"/>
                <a:gd name="T93" fmla="*/ 23 h 3517"/>
                <a:gd name="T94" fmla="*/ 449 w 3546"/>
                <a:gd name="T95" fmla="*/ 3 h 3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46" h="3517">
                  <a:moveTo>
                    <a:pt x="648" y="386"/>
                  </a:moveTo>
                  <a:lnTo>
                    <a:pt x="415" y="2007"/>
                  </a:lnTo>
                  <a:lnTo>
                    <a:pt x="3130" y="2007"/>
                  </a:lnTo>
                  <a:lnTo>
                    <a:pt x="2899" y="386"/>
                  </a:lnTo>
                  <a:lnTo>
                    <a:pt x="648" y="386"/>
                  </a:lnTo>
                  <a:close/>
                  <a:moveTo>
                    <a:pt x="480" y="0"/>
                  </a:moveTo>
                  <a:lnTo>
                    <a:pt x="3065" y="0"/>
                  </a:lnTo>
                  <a:lnTo>
                    <a:pt x="3097" y="3"/>
                  </a:lnTo>
                  <a:lnTo>
                    <a:pt x="3127" y="11"/>
                  </a:lnTo>
                  <a:lnTo>
                    <a:pt x="3155" y="23"/>
                  </a:lnTo>
                  <a:lnTo>
                    <a:pt x="3181" y="38"/>
                  </a:lnTo>
                  <a:lnTo>
                    <a:pt x="3203" y="58"/>
                  </a:lnTo>
                  <a:lnTo>
                    <a:pt x="3223" y="81"/>
                  </a:lnTo>
                  <a:lnTo>
                    <a:pt x="3238" y="107"/>
                  </a:lnTo>
                  <a:lnTo>
                    <a:pt x="3250" y="136"/>
                  </a:lnTo>
                  <a:lnTo>
                    <a:pt x="3256" y="166"/>
                  </a:lnTo>
                  <a:lnTo>
                    <a:pt x="3542" y="2163"/>
                  </a:lnTo>
                  <a:lnTo>
                    <a:pt x="3546" y="2182"/>
                  </a:lnTo>
                  <a:lnTo>
                    <a:pt x="3546" y="2200"/>
                  </a:lnTo>
                  <a:lnTo>
                    <a:pt x="3546" y="2203"/>
                  </a:lnTo>
                  <a:lnTo>
                    <a:pt x="3546" y="2520"/>
                  </a:lnTo>
                  <a:lnTo>
                    <a:pt x="3542" y="2554"/>
                  </a:lnTo>
                  <a:lnTo>
                    <a:pt x="3534" y="2586"/>
                  </a:lnTo>
                  <a:lnTo>
                    <a:pt x="3520" y="2616"/>
                  </a:lnTo>
                  <a:lnTo>
                    <a:pt x="3500" y="2643"/>
                  </a:lnTo>
                  <a:lnTo>
                    <a:pt x="3477" y="2667"/>
                  </a:lnTo>
                  <a:lnTo>
                    <a:pt x="3450" y="2685"/>
                  </a:lnTo>
                  <a:lnTo>
                    <a:pt x="3420" y="2700"/>
                  </a:lnTo>
                  <a:lnTo>
                    <a:pt x="3387" y="2709"/>
                  </a:lnTo>
                  <a:lnTo>
                    <a:pt x="3353" y="2712"/>
                  </a:lnTo>
                  <a:lnTo>
                    <a:pt x="2179" y="2712"/>
                  </a:lnTo>
                  <a:lnTo>
                    <a:pt x="2179" y="3107"/>
                  </a:lnTo>
                  <a:lnTo>
                    <a:pt x="2527" y="3107"/>
                  </a:lnTo>
                  <a:lnTo>
                    <a:pt x="2564" y="3110"/>
                  </a:lnTo>
                  <a:lnTo>
                    <a:pt x="2598" y="3120"/>
                  </a:lnTo>
                  <a:lnTo>
                    <a:pt x="2631" y="3135"/>
                  </a:lnTo>
                  <a:lnTo>
                    <a:pt x="2660" y="3156"/>
                  </a:lnTo>
                  <a:lnTo>
                    <a:pt x="2683" y="3180"/>
                  </a:lnTo>
                  <a:lnTo>
                    <a:pt x="2704" y="3208"/>
                  </a:lnTo>
                  <a:lnTo>
                    <a:pt x="2719" y="3241"/>
                  </a:lnTo>
                  <a:lnTo>
                    <a:pt x="2729" y="3275"/>
                  </a:lnTo>
                  <a:lnTo>
                    <a:pt x="2732" y="3312"/>
                  </a:lnTo>
                  <a:lnTo>
                    <a:pt x="2729" y="3349"/>
                  </a:lnTo>
                  <a:lnTo>
                    <a:pt x="2719" y="3384"/>
                  </a:lnTo>
                  <a:lnTo>
                    <a:pt x="2704" y="3415"/>
                  </a:lnTo>
                  <a:lnTo>
                    <a:pt x="2683" y="3444"/>
                  </a:lnTo>
                  <a:lnTo>
                    <a:pt x="2660" y="3469"/>
                  </a:lnTo>
                  <a:lnTo>
                    <a:pt x="2631" y="3489"/>
                  </a:lnTo>
                  <a:lnTo>
                    <a:pt x="2598" y="3504"/>
                  </a:lnTo>
                  <a:lnTo>
                    <a:pt x="2564" y="3513"/>
                  </a:lnTo>
                  <a:lnTo>
                    <a:pt x="2527" y="3517"/>
                  </a:lnTo>
                  <a:lnTo>
                    <a:pt x="1018" y="3517"/>
                  </a:lnTo>
                  <a:lnTo>
                    <a:pt x="982" y="3513"/>
                  </a:lnTo>
                  <a:lnTo>
                    <a:pt x="947" y="3504"/>
                  </a:lnTo>
                  <a:lnTo>
                    <a:pt x="915" y="3489"/>
                  </a:lnTo>
                  <a:lnTo>
                    <a:pt x="887" y="3469"/>
                  </a:lnTo>
                  <a:lnTo>
                    <a:pt x="862" y="3444"/>
                  </a:lnTo>
                  <a:lnTo>
                    <a:pt x="842" y="3415"/>
                  </a:lnTo>
                  <a:lnTo>
                    <a:pt x="827" y="3384"/>
                  </a:lnTo>
                  <a:lnTo>
                    <a:pt x="817" y="3349"/>
                  </a:lnTo>
                  <a:lnTo>
                    <a:pt x="814" y="3312"/>
                  </a:lnTo>
                  <a:lnTo>
                    <a:pt x="817" y="3275"/>
                  </a:lnTo>
                  <a:lnTo>
                    <a:pt x="827" y="3241"/>
                  </a:lnTo>
                  <a:lnTo>
                    <a:pt x="842" y="3208"/>
                  </a:lnTo>
                  <a:lnTo>
                    <a:pt x="862" y="3180"/>
                  </a:lnTo>
                  <a:lnTo>
                    <a:pt x="887" y="3156"/>
                  </a:lnTo>
                  <a:lnTo>
                    <a:pt x="915" y="3135"/>
                  </a:lnTo>
                  <a:lnTo>
                    <a:pt x="947" y="3120"/>
                  </a:lnTo>
                  <a:lnTo>
                    <a:pt x="982" y="3110"/>
                  </a:lnTo>
                  <a:lnTo>
                    <a:pt x="1018" y="3107"/>
                  </a:lnTo>
                  <a:lnTo>
                    <a:pt x="1367" y="3107"/>
                  </a:lnTo>
                  <a:lnTo>
                    <a:pt x="1367" y="2712"/>
                  </a:lnTo>
                  <a:lnTo>
                    <a:pt x="193" y="2712"/>
                  </a:lnTo>
                  <a:lnTo>
                    <a:pt x="158" y="2709"/>
                  </a:lnTo>
                  <a:lnTo>
                    <a:pt x="126" y="2700"/>
                  </a:lnTo>
                  <a:lnTo>
                    <a:pt x="96" y="2685"/>
                  </a:lnTo>
                  <a:lnTo>
                    <a:pt x="69" y="2667"/>
                  </a:lnTo>
                  <a:lnTo>
                    <a:pt x="45" y="2643"/>
                  </a:lnTo>
                  <a:lnTo>
                    <a:pt x="26" y="2616"/>
                  </a:lnTo>
                  <a:lnTo>
                    <a:pt x="12" y="2586"/>
                  </a:lnTo>
                  <a:lnTo>
                    <a:pt x="3" y="2554"/>
                  </a:lnTo>
                  <a:lnTo>
                    <a:pt x="0" y="2520"/>
                  </a:lnTo>
                  <a:lnTo>
                    <a:pt x="0" y="2200"/>
                  </a:lnTo>
                  <a:lnTo>
                    <a:pt x="0" y="2199"/>
                  </a:lnTo>
                  <a:lnTo>
                    <a:pt x="1" y="2182"/>
                  </a:lnTo>
                  <a:lnTo>
                    <a:pt x="1" y="2178"/>
                  </a:lnTo>
                  <a:lnTo>
                    <a:pt x="2" y="2173"/>
                  </a:lnTo>
                  <a:lnTo>
                    <a:pt x="290" y="166"/>
                  </a:lnTo>
                  <a:lnTo>
                    <a:pt x="296" y="136"/>
                  </a:lnTo>
                  <a:lnTo>
                    <a:pt x="308" y="107"/>
                  </a:lnTo>
                  <a:lnTo>
                    <a:pt x="323" y="81"/>
                  </a:lnTo>
                  <a:lnTo>
                    <a:pt x="343" y="58"/>
                  </a:lnTo>
                  <a:lnTo>
                    <a:pt x="366" y="38"/>
                  </a:lnTo>
                  <a:lnTo>
                    <a:pt x="391" y="23"/>
                  </a:lnTo>
                  <a:lnTo>
                    <a:pt x="419" y="11"/>
                  </a:lnTo>
                  <a:lnTo>
                    <a:pt x="449" y="3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9" name="Freeform 77"/>
            <p:cNvSpPr>
              <a:spLocks/>
            </p:cNvSpPr>
            <p:nvPr/>
          </p:nvSpPr>
          <p:spPr bwMode="auto">
            <a:xfrm>
              <a:off x="-1016" y="1746"/>
              <a:ext cx="72" cy="75"/>
            </a:xfrm>
            <a:custGeom>
              <a:avLst/>
              <a:gdLst>
                <a:gd name="T0" fmla="*/ 77 w 577"/>
                <a:gd name="T1" fmla="*/ 0 h 596"/>
                <a:gd name="T2" fmla="*/ 501 w 577"/>
                <a:gd name="T3" fmla="*/ 0 h 596"/>
                <a:gd name="T4" fmla="*/ 515 w 577"/>
                <a:gd name="T5" fmla="*/ 3 h 596"/>
                <a:gd name="T6" fmla="*/ 527 w 577"/>
                <a:gd name="T7" fmla="*/ 9 h 596"/>
                <a:gd name="T8" fmla="*/ 536 w 577"/>
                <a:gd name="T9" fmla="*/ 19 h 596"/>
                <a:gd name="T10" fmla="*/ 543 w 577"/>
                <a:gd name="T11" fmla="*/ 31 h 596"/>
                <a:gd name="T12" fmla="*/ 546 w 577"/>
                <a:gd name="T13" fmla="*/ 43 h 596"/>
                <a:gd name="T14" fmla="*/ 577 w 577"/>
                <a:gd name="T15" fmla="*/ 546 h 596"/>
                <a:gd name="T16" fmla="*/ 577 w 577"/>
                <a:gd name="T17" fmla="*/ 559 h 596"/>
                <a:gd name="T18" fmla="*/ 573 w 577"/>
                <a:gd name="T19" fmla="*/ 571 h 596"/>
                <a:gd name="T20" fmla="*/ 565 w 577"/>
                <a:gd name="T21" fmla="*/ 580 h 596"/>
                <a:gd name="T22" fmla="*/ 556 w 577"/>
                <a:gd name="T23" fmla="*/ 588 h 596"/>
                <a:gd name="T24" fmla="*/ 544 w 577"/>
                <a:gd name="T25" fmla="*/ 593 h 596"/>
                <a:gd name="T26" fmla="*/ 532 w 577"/>
                <a:gd name="T27" fmla="*/ 596 h 596"/>
                <a:gd name="T28" fmla="*/ 46 w 577"/>
                <a:gd name="T29" fmla="*/ 596 h 596"/>
                <a:gd name="T30" fmla="*/ 34 w 577"/>
                <a:gd name="T31" fmla="*/ 593 h 596"/>
                <a:gd name="T32" fmla="*/ 22 w 577"/>
                <a:gd name="T33" fmla="*/ 588 h 596"/>
                <a:gd name="T34" fmla="*/ 12 w 577"/>
                <a:gd name="T35" fmla="*/ 580 h 596"/>
                <a:gd name="T36" fmla="*/ 6 w 577"/>
                <a:gd name="T37" fmla="*/ 571 h 596"/>
                <a:gd name="T38" fmla="*/ 1 w 577"/>
                <a:gd name="T39" fmla="*/ 559 h 596"/>
                <a:gd name="T40" fmla="*/ 0 w 577"/>
                <a:gd name="T41" fmla="*/ 546 h 596"/>
                <a:gd name="T42" fmla="*/ 32 w 577"/>
                <a:gd name="T43" fmla="*/ 43 h 596"/>
                <a:gd name="T44" fmla="*/ 35 w 577"/>
                <a:gd name="T45" fmla="*/ 31 h 596"/>
                <a:gd name="T46" fmla="*/ 41 w 577"/>
                <a:gd name="T47" fmla="*/ 19 h 596"/>
                <a:gd name="T48" fmla="*/ 51 w 577"/>
                <a:gd name="T49" fmla="*/ 9 h 596"/>
                <a:gd name="T50" fmla="*/ 64 w 577"/>
                <a:gd name="T51" fmla="*/ 3 h 596"/>
                <a:gd name="T52" fmla="*/ 77 w 577"/>
                <a:gd name="T5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7" h="596">
                  <a:moveTo>
                    <a:pt x="77" y="0"/>
                  </a:moveTo>
                  <a:lnTo>
                    <a:pt x="501" y="0"/>
                  </a:lnTo>
                  <a:lnTo>
                    <a:pt x="515" y="3"/>
                  </a:lnTo>
                  <a:lnTo>
                    <a:pt x="527" y="9"/>
                  </a:lnTo>
                  <a:lnTo>
                    <a:pt x="536" y="19"/>
                  </a:lnTo>
                  <a:lnTo>
                    <a:pt x="543" y="31"/>
                  </a:lnTo>
                  <a:lnTo>
                    <a:pt x="546" y="43"/>
                  </a:lnTo>
                  <a:lnTo>
                    <a:pt x="577" y="546"/>
                  </a:lnTo>
                  <a:lnTo>
                    <a:pt x="577" y="559"/>
                  </a:lnTo>
                  <a:lnTo>
                    <a:pt x="573" y="571"/>
                  </a:lnTo>
                  <a:lnTo>
                    <a:pt x="565" y="580"/>
                  </a:lnTo>
                  <a:lnTo>
                    <a:pt x="556" y="588"/>
                  </a:lnTo>
                  <a:lnTo>
                    <a:pt x="544" y="593"/>
                  </a:lnTo>
                  <a:lnTo>
                    <a:pt x="532" y="596"/>
                  </a:lnTo>
                  <a:lnTo>
                    <a:pt x="46" y="596"/>
                  </a:lnTo>
                  <a:lnTo>
                    <a:pt x="34" y="593"/>
                  </a:lnTo>
                  <a:lnTo>
                    <a:pt x="22" y="588"/>
                  </a:lnTo>
                  <a:lnTo>
                    <a:pt x="12" y="580"/>
                  </a:lnTo>
                  <a:lnTo>
                    <a:pt x="6" y="571"/>
                  </a:lnTo>
                  <a:lnTo>
                    <a:pt x="1" y="559"/>
                  </a:lnTo>
                  <a:lnTo>
                    <a:pt x="0" y="546"/>
                  </a:lnTo>
                  <a:lnTo>
                    <a:pt x="32" y="43"/>
                  </a:lnTo>
                  <a:lnTo>
                    <a:pt x="35" y="31"/>
                  </a:lnTo>
                  <a:lnTo>
                    <a:pt x="41" y="19"/>
                  </a:lnTo>
                  <a:lnTo>
                    <a:pt x="51" y="9"/>
                  </a:lnTo>
                  <a:lnTo>
                    <a:pt x="64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0" name="Freeform 78"/>
            <p:cNvSpPr>
              <a:spLocks/>
            </p:cNvSpPr>
            <p:nvPr/>
          </p:nvSpPr>
          <p:spPr bwMode="auto">
            <a:xfrm>
              <a:off x="-926" y="1746"/>
              <a:ext cx="70" cy="75"/>
            </a:xfrm>
            <a:custGeom>
              <a:avLst/>
              <a:gdLst>
                <a:gd name="T0" fmla="*/ 46 w 568"/>
                <a:gd name="T1" fmla="*/ 0 h 596"/>
                <a:gd name="T2" fmla="*/ 450 w 568"/>
                <a:gd name="T3" fmla="*/ 0 h 596"/>
                <a:gd name="T4" fmla="*/ 466 w 568"/>
                <a:gd name="T5" fmla="*/ 4 h 596"/>
                <a:gd name="T6" fmla="*/ 480 w 568"/>
                <a:gd name="T7" fmla="*/ 12 h 596"/>
                <a:gd name="T8" fmla="*/ 491 w 568"/>
                <a:gd name="T9" fmla="*/ 24 h 596"/>
                <a:gd name="T10" fmla="*/ 496 w 568"/>
                <a:gd name="T11" fmla="*/ 40 h 596"/>
                <a:gd name="T12" fmla="*/ 568 w 568"/>
                <a:gd name="T13" fmla="*/ 543 h 596"/>
                <a:gd name="T14" fmla="*/ 568 w 568"/>
                <a:gd name="T15" fmla="*/ 556 h 596"/>
                <a:gd name="T16" fmla="*/ 564 w 568"/>
                <a:gd name="T17" fmla="*/ 569 h 596"/>
                <a:gd name="T18" fmla="*/ 557 w 568"/>
                <a:gd name="T19" fmla="*/ 579 h 596"/>
                <a:gd name="T20" fmla="*/ 547 w 568"/>
                <a:gd name="T21" fmla="*/ 588 h 596"/>
                <a:gd name="T22" fmla="*/ 535 w 568"/>
                <a:gd name="T23" fmla="*/ 593 h 596"/>
                <a:gd name="T24" fmla="*/ 522 w 568"/>
                <a:gd name="T25" fmla="*/ 596 h 596"/>
                <a:gd name="T26" fmla="*/ 77 w 568"/>
                <a:gd name="T27" fmla="*/ 596 h 596"/>
                <a:gd name="T28" fmla="*/ 63 w 568"/>
                <a:gd name="T29" fmla="*/ 593 h 596"/>
                <a:gd name="T30" fmla="*/ 51 w 568"/>
                <a:gd name="T31" fmla="*/ 587 h 596"/>
                <a:gd name="T32" fmla="*/ 41 w 568"/>
                <a:gd name="T33" fmla="*/ 577 h 596"/>
                <a:gd name="T34" fmla="*/ 35 w 568"/>
                <a:gd name="T35" fmla="*/ 565 h 596"/>
                <a:gd name="T36" fmla="*/ 32 w 568"/>
                <a:gd name="T37" fmla="*/ 553 h 596"/>
                <a:gd name="T38" fmla="*/ 0 w 568"/>
                <a:gd name="T39" fmla="*/ 50 h 596"/>
                <a:gd name="T40" fmla="*/ 0 w 568"/>
                <a:gd name="T41" fmla="*/ 37 h 596"/>
                <a:gd name="T42" fmla="*/ 5 w 568"/>
                <a:gd name="T43" fmla="*/ 25 h 596"/>
                <a:gd name="T44" fmla="*/ 12 w 568"/>
                <a:gd name="T45" fmla="*/ 15 h 596"/>
                <a:gd name="T46" fmla="*/ 22 w 568"/>
                <a:gd name="T47" fmla="*/ 8 h 596"/>
                <a:gd name="T48" fmla="*/ 34 w 568"/>
                <a:gd name="T49" fmla="*/ 3 h 596"/>
                <a:gd name="T50" fmla="*/ 46 w 568"/>
                <a:gd name="T5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8" h="596">
                  <a:moveTo>
                    <a:pt x="46" y="0"/>
                  </a:moveTo>
                  <a:lnTo>
                    <a:pt x="450" y="0"/>
                  </a:lnTo>
                  <a:lnTo>
                    <a:pt x="466" y="4"/>
                  </a:lnTo>
                  <a:lnTo>
                    <a:pt x="480" y="12"/>
                  </a:lnTo>
                  <a:lnTo>
                    <a:pt x="491" y="24"/>
                  </a:lnTo>
                  <a:lnTo>
                    <a:pt x="496" y="40"/>
                  </a:lnTo>
                  <a:lnTo>
                    <a:pt x="568" y="543"/>
                  </a:lnTo>
                  <a:lnTo>
                    <a:pt x="568" y="556"/>
                  </a:lnTo>
                  <a:lnTo>
                    <a:pt x="564" y="569"/>
                  </a:lnTo>
                  <a:lnTo>
                    <a:pt x="557" y="579"/>
                  </a:lnTo>
                  <a:lnTo>
                    <a:pt x="547" y="588"/>
                  </a:lnTo>
                  <a:lnTo>
                    <a:pt x="535" y="593"/>
                  </a:lnTo>
                  <a:lnTo>
                    <a:pt x="522" y="596"/>
                  </a:lnTo>
                  <a:lnTo>
                    <a:pt x="77" y="596"/>
                  </a:lnTo>
                  <a:lnTo>
                    <a:pt x="63" y="593"/>
                  </a:lnTo>
                  <a:lnTo>
                    <a:pt x="51" y="587"/>
                  </a:lnTo>
                  <a:lnTo>
                    <a:pt x="41" y="577"/>
                  </a:lnTo>
                  <a:lnTo>
                    <a:pt x="35" y="565"/>
                  </a:lnTo>
                  <a:lnTo>
                    <a:pt x="32" y="553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5" y="25"/>
                  </a:lnTo>
                  <a:lnTo>
                    <a:pt x="12" y="15"/>
                  </a:lnTo>
                  <a:lnTo>
                    <a:pt x="22" y="8"/>
                  </a:lnTo>
                  <a:lnTo>
                    <a:pt x="34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1" name="Freeform 79"/>
            <p:cNvSpPr>
              <a:spLocks/>
            </p:cNvSpPr>
            <p:nvPr/>
          </p:nvSpPr>
          <p:spPr bwMode="auto">
            <a:xfrm>
              <a:off x="-1023" y="1842"/>
              <a:ext cx="85" cy="74"/>
            </a:xfrm>
            <a:custGeom>
              <a:avLst/>
              <a:gdLst>
                <a:gd name="T0" fmla="*/ 77 w 674"/>
                <a:gd name="T1" fmla="*/ 0 h 594"/>
                <a:gd name="T2" fmla="*/ 596 w 674"/>
                <a:gd name="T3" fmla="*/ 0 h 594"/>
                <a:gd name="T4" fmla="*/ 610 w 674"/>
                <a:gd name="T5" fmla="*/ 2 h 594"/>
                <a:gd name="T6" fmla="*/ 623 w 674"/>
                <a:gd name="T7" fmla="*/ 8 h 594"/>
                <a:gd name="T8" fmla="*/ 633 w 674"/>
                <a:gd name="T9" fmla="*/ 17 h 594"/>
                <a:gd name="T10" fmla="*/ 639 w 674"/>
                <a:gd name="T11" fmla="*/ 29 h 594"/>
                <a:gd name="T12" fmla="*/ 642 w 674"/>
                <a:gd name="T13" fmla="*/ 43 h 594"/>
                <a:gd name="T14" fmla="*/ 674 w 674"/>
                <a:gd name="T15" fmla="*/ 545 h 594"/>
                <a:gd name="T16" fmla="*/ 673 w 674"/>
                <a:gd name="T17" fmla="*/ 558 h 594"/>
                <a:gd name="T18" fmla="*/ 668 w 674"/>
                <a:gd name="T19" fmla="*/ 570 h 594"/>
                <a:gd name="T20" fmla="*/ 662 w 674"/>
                <a:gd name="T21" fmla="*/ 580 h 594"/>
                <a:gd name="T22" fmla="*/ 652 w 674"/>
                <a:gd name="T23" fmla="*/ 587 h 594"/>
                <a:gd name="T24" fmla="*/ 640 w 674"/>
                <a:gd name="T25" fmla="*/ 593 h 594"/>
                <a:gd name="T26" fmla="*/ 627 w 674"/>
                <a:gd name="T27" fmla="*/ 594 h 594"/>
                <a:gd name="T28" fmla="*/ 46 w 674"/>
                <a:gd name="T29" fmla="*/ 594 h 594"/>
                <a:gd name="T30" fmla="*/ 33 w 674"/>
                <a:gd name="T31" fmla="*/ 593 h 594"/>
                <a:gd name="T32" fmla="*/ 22 w 674"/>
                <a:gd name="T33" fmla="*/ 587 h 594"/>
                <a:gd name="T34" fmla="*/ 13 w 674"/>
                <a:gd name="T35" fmla="*/ 580 h 594"/>
                <a:gd name="T36" fmla="*/ 5 w 674"/>
                <a:gd name="T37" fmla="*/ 570 h 594"/>
                <a:gd name="T38" fmla="*/ 1 w 674"/>
                <a:gd name="T39" fmla="*/ 558 h 594"/>
                <a:gd name="T40" fmla="*/ 0 w 674"/>
                <a:gd name="T41" fmla="*/ 545 h 594"/>
                <a:gd name="T42" fmla="*/ 31 w 674"/>
                <a:gd name="T43" fmla="*/ 43 h 594"/>
                <a:gd name="T44" fmla="*/ 34 w 674"/>
                <a:gd name="T45" fmla="*/ 29 h 594"/>
                <a:gd name="T46" fmla="*/ 42 w 674"/>
                <a:gd name="T47" fmla="*/ 17 h 594"/>
                <a:gd name="T48" fmla="*/ 52 w 674"/>
                <a:gd name="T49" fmla="*/ 8 h 594"/>
                <a:gd name="T50" fmla="*/ 63 w 674"/>
                <a:gd name="T51" fmla="*/ 2 h 594"/>
                <a:gd name="T52" fmla="*/ 77 w 674"/>
                <a:gd name="T5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4" h="594">
                  <a:moveTo>
                    <a:pt x="77" y="0"/>
                  </a:moveTo>
                  <a:lnTo>
                    <a:pt x="596" y="0"/>
                  </a:lnTo>
                  <a:lnTo>
                    <a:pt x="610" y="2"/>
                  </a:lnTo>
                  <a:lnTo>
                    <a:pt x="623" y="8"/>
                  </a:lnTo>
                  <a:lnTo>
                    <a:pt x="633" y="17"/>
                  </a:lnTo>
                  <a:lnTo>
                    <a:pt x="639" y="29"/>
                  </a:lnTo>
                  <a:lnTo>
                    <a:pt x="642" y="43"/>
                  </a:lnTo>
                  <a:lnTo>
                    <a:pt x="674" y="545"/>
                  </a:lnTo>
                  <a:lnTo>
                    <a:pt x="673" y="558"/>
                  </a:lnTo>
                  <a:lnTo>
                    <a:pt x="668" y="570"/>
                  </a:lnTo>
                  <a:lnTo>
                    <a:pt x="662" y="580"/>
                  </a:lnTo>
                  <a:lnTo>
                    <a:pt x="652" y="587"/>
                  </a:lnTo>
                  <a:lnTo>
                    <a:pt x="640" y="593"/>
                  </a:lnTo>
                  <a:lnTo>
                    <a:pt x="627" y="594"/>
                  </a:lnTo>
                  <a:lnTo>
                    <a:pt x="46" y="594"/>
                  </a:lnTo>
                  <a:lnTo>
                    <a:pt x="33" y="593"/>
                  </a:lnTo>
                  <a:lnTo>
                    <a:pt x="22" y="587"/>
                  </a:lnTo>
                  <a:lnTo>
                    <a:pt x="13" y="580"/>
                  </a:lnTo>
                  <a:lnTo>
                    <a:pt x="5" y="570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31" y="43"/>
                  </a:lnTo>
                  <a:lnTo>
                    <a:pt x="34" y="29"/>
                  </a:lnTo>
                  <a:lnTo>
                    <a:pt x="42" y="17"/>
                  </a:lnTo>
                  <a:lnTo>
                    <a:pt x="52" y="8"/>
                  </a:lnTo>
                  <a:lnTo>
                    <a:pt x="63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2" name="Freeform 80"/>
            <p:cNvSpPr>
              <a:spLocks/>
            </p:cNvSpPr>
            <p:nvPr/>
          </p:nvSpPr>
          <p:spPr bwMode="auto">
            <a:xfrm>
              <a:off x="-921" y="1842"/>
              <a:ext cx="79" cy="74"/>
            </a:xfrm>
            <a:custGeom>
              <a:avLst/>
              <a:gdLst>
                <a:gd name="T0" fmla="*/ 46 w 629"/>
                <a:gd name="T1" fmla="*/ 0 h 594"/>
                <a:gd name="T2" fmla="*/ 512 w 629"/>
                <a:gd name="T3" fmla="*/ 0 h 594"/>
                <a:gd name="T4" fmla="*/ 528 w 629"/>
                <a:gd name="T5" fmla="*/ 3 h 594"/>
                <a:gd name="T6" fmla="*/ 542 w 629"/>
                <a:gd name="T7" fmla="*/ 12 h 594"/>
                <a:gd name="T8" fmla="*/ 553 w 629"/>
                <a:gd name="T9" fmla="*/ 23 h 594"/>
                <a:gd name="T10" fmla="*/ 557 w 629"/>
                <a:gd name="T11" fmla="*/ 40 h 594"/>
                <a:gd name="T12" fmla="*/ 629 w 629"/>
                <a:gd name="T13" fmla="*/ 542 h 594"/>
                <a:gd name="T14" fmla="*/ 629 w 629"/>
                <a:gd name="T15" fmla="*/ 555 h 594"/>
                <a:gd name="T16" fmla="*/ 626 w 629"/>
                <a:gd name="T17" fmla="*/ 568 h 594"/>
                <a:gd name="T18" fmla="*/ 619 w 629"/>
                <a:gd name="T19" fmla="*/ 579 h 594"/>
                <a:gd name="T20" fmla="*/ 609 w 629"/>
                <a:gd name="T21" fmla="*/ 587 h 594"/>
                <a:gd name="T22" fmla="*/ 597 w 629"/>
                <a:gd name="T23" fmla="*/ 593 h 594"/>
                <a:gd name="T24" fmla="*/ 584 w 629"/>
                <a:gd name="T25" fmla="*/ 594 h 594"/>
                <a:gd name="T26" fmla="*/ 77 w 629"/>
                <a:gd name="T27" fmla="*/ 594 h 594"/>
                <a:gd name="T28" fmla="*/ 63 w 629"/>
                <a:gd name="T29" fmla="*/ 592 h 594"/>
                <a:gd name="T30" fmla="*/ 50 w 629"/>
                <a:gd name="T31" fmla="*/ 586 h 594"/>
                <a:gd name="T32" fmla="*/ 41 w 629"/>
                <a:gd name="T33" fmla="*/ 577 h 594"/>
                <a:gd name="T34" fmla="*/ 34 w 629"/>
                <a:gd name="T35" fmla="*/ 565 h 594"/>
                <a:gd name="T36" fmla="*/ 31 w 629"/>
                <a:gd name="T37" fmla="*/ 552 h 594"/>
                <a:gd name="T38" fmla="*/ 0 w 629"/>
                <a:gd name="T39" fmla="*/ 48 h 594"/>
                <a:gd name="T40" fmla="*/ 1 w 629"/>
                <a:gd name="T41" fmla="*/ 36 h 594"/>
                <a:gd name="T42" fmla="*/ 5 w 629"/>
                <a:gd name="T43" fmla="*/ 25 h 594"/>
                <a:gd name="T44" fmla="*/ 13 w 629"/>
                <a:gd name="T45" fmla="*/ 15 h 594"/>
                <a:gd name="T46" fmla="*/ 22 w 629"/>
                <a:gd name="T47" fmla="*/ 6 h 594"/>
                <a:gd name="T48" fmla="*/ 33 w 629"/>
                <a:gd name="T49" fmla="*/ 2 h 594"/>
                <a:gd name="T50" fmla="*/ 46 w 629"/>
                <a:gd name="T5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9" h="594">
                  <a:moveTo>
                    <a:pt x="46" y="0"/>
                  </a:moveTo>
                  <a:lnTo>
                    <a:pt x="512" y="0"/>
                  </a:lnTo>
                  <a:lnTo>
                    <a:pt x="528" y="3"/>
                  </a:lnTo>
                  <a:lnTo>
                    <a:pt x="542" y="12"/>
                  </a:lnTo>
                  <a:lnTo>
                    <a:pt x="553" y="23"/>
                  </a:lnTo>
                  <a:lnTo>
                    <a:pt x="557" y="40"/>
                  </a:lnTo>
                  <a:lnTo>
                    <a:pt x="629" y="542"/>
                  </a:lnTo>
                  <a:lnTo>
                    <a:pt x="629" y="555"/>
                  </a:lnTo>
                  <a:lnTo>
                    <a:pt x="626" y="568"/>
                  </a:lnTo>
                  <a:lnTo>
                    <a:pt x="619" y="579"/>
                  </a:lnTo>
                  <a:lnTo>
                    <a:pt x="609" y="587"/>
                  </a:lnTo>
                  <a:lnTo>
                    <a:pt x="597" y="593"/>
                  </a:lnTo>
                  <a:lnTo>
                    <a:pt x="584" y="594"/>
                  </a:lnTo>
                  <a:lnTo>
                    <a:pt x="77" y="594"/>
                  </a:lnTo>
                  <a:lnTo>
                    <a:pt x="63" y="592"/>
                  </a:lnTo>
                  <a:lnTo>
                    <a:pt x="50" y="586"/>
                  </a:lnTo>
                  <a:lnTo>
                    <a:pt x="41" y="577"/>
                  </a:lnTo>
                  <a:lnTo>
                    <a:pt x="34" y="565"/>
                  </a:lnTo>
                  <a:lnTo>
                    <a:pt x="31" y="552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25"/>
                  </a:lnTo>
                  <a:lnTo>
                    <a:pt x="13" y="15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3" name="Freeform 81"/>
            <p:cNvSpPr>
              <a:spLocks/>
            </p:cNvSpPr>
            <p:nvPr/>
          </p:nvSpPr>
          <p:spPr bwMode="auto">
            <a:xfrm>
              <a:off x="-1119" y="1842"/>
              <a:ext cx="79" cy="74"/>
            </a:xfrm>
            <a:custGeom>
              <a:avLst/>
              <a:gdLst>
                <a:gd name="T0" fmla="*/ 117 w 630"/>
                <a:gd name="T1" fmla="*/ 0 h 594"/>
                <a:gd name="T2" fmla="*/ 585 w 630"/>
                <a:gd name="T3" fmla="*/ 0 h 594"/>
                <a:gd name="T4" fmla="*/ 596 w 630"/>
                <a:gd name="T5" fmla="*/ 2 h 594"/>
                <a:gd name="T6" fmla="*/ 608 w 630"/>
                <a:gd name="T7" fmla="*/ 6 h 594"/>
                <a:gd name="T8" fmla="*/ 618 w 630"/>
                <a:gd name="T9" fmla="*/ 15 h 594"/>
                <a:gd name="T10" fmla="*/ 624 w 630"/>
                <a:gd name="T11" fmla="*/ 25 h 594"/>
                <a:gd name="T12" fmla="*/ 629 w 630"/>
                <a:gd name="T13" fmla="*/ 36 h 594"/>
                <a:gd name="T14" fmla="*/ 630 w 630"/>
                <a:gd name="T15" fmla="*/ 48 h 594"/>
                <a:gd name="T16" fmla="*/ 599 w 630"/>
                <a:gd name="T17" fmla="*/ 552 h 594"/>
                <a:gd name="T18" fmla="*/ 595 w 630"/>
                <a:gd name="T19" fmla="*/ 565 h 594"/>
                <a:gd name="T20" fmla="*/ 589 w 630"/>
                <a:gd name="T21" fmla="*/ 577 h 594"/>
                <a:gd name="T22" fmla="*/ 579 w 630"/>
                <a:gd name="T23" fmla="*/ 586 h 594"/>
                <a:gd name="T24" fmla="*/ 566 w 630"/>
                <a:gd name="T25" fmla="*/ 592 h 594"/>
                <a:gd name="T26" fmla="*/ 552 w 630"/>
                <a:gd name="T27" fmla="*/ 594 h 594"/>
                <a:gd name="T28" fmla="*/ 45 w 630"/>
                <a:gd name="T29" fmla="*/ 594 h 594"/>
                <a:gd name="T30" fmla="*/ 32 w 630"/>
                <a:gd name="T31" fmla="*/ 593 h 594"/>
                <a:gd name="T32" fmla="*/ 21 w 630"/>
                <a:gd name="T33" fmla="*/ 587 h 594"/>
                <a:gd name="T34" fmla="*/ 11 w 630"/>
                <a:gd name="T35" fmla="*/ 579 h 594"/>
                <a:gd name="T36" fmla="*/ 3 w 630"/>
                <a:gd name="T37" fmla="*/ 568 h 594"/>
                <a:gd name="T38" fmla="*/ 0 w 630"/>
                <a:gd name="T39" fmla="*/ 555 h 594"/>
                <a:gd name="T40" fmla="*/ 0 w 630"/>
                <a:gd name="T41" fmla="*/ 542 h 594"/>
                <a:gd name="T42" fmla="*/ 72 w 630"/>
                <a:gd name="T43" fmla="*/ 40 h 594"/>
                <a:gd name="T44" fmla="*/ 78 w 630"/>
                <a:gd name="T45" fmla="*/ 23 h 594"/>
                <a:gd name="T46" fmla="*/ 87 w 630"/>
                <a:gd name="T47" fmla="*/ 12 h 594"/>
                <a:gd name="T48" fmla="*/ 101 w 630"/>
                <a:gd name="T49" fmla="*/ 3 h 594"/>
                <a:gd name="T50" fmla="*/ 117 w 630"/>
                <a:gd name="T5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0" h="594">
                  <a:moveTo>
                    <a:pt x="117" y="0"/>
                  </a:moveTo>
                  <a:lnTo>
                    <a:pt x="585" y="0"/>
                  </a:lnTo>
                  <a:lnTo>
                    <a:pt x="596" y="2"/>
                  </a:lnTo>
                  <a:lnTo>
                    <a:pt x="608" y="6"/>
                  </a:lnTo>
                  <a:lnTo>
                    <a:pt x="618" y="15"/>
                  </a:lnTo>
                  <a:lnTo>
                    <a:pt x="624" y="25"/>
                  </a:lnTo>
                  <a:lnTo>
                    <a:pt x="629" y="36"/>
                  </a:lnTo>
                  <a:lnTo>
                    <a:pt x="630" y="48"/>
                  </a:lnTo>
                  <a:lnTo>
                    <a:pt x="599" y="552"/>
                  </a:lnTo>
                  <a:lnTo>
                    <a:pt x="595" y="565"/>
                  </a:lnTo>
                  <a:lnTo>
                    <a:pt x="589" y="577"/>
                  </a:lnTo>
                  <a:lnTo>
                    <a:pt x="579" y="586"/>
                  </a:lnTo>
                  <a:lnTo>
                    <a:pt x="566" y="592"/>
                  </a:lnTo>
                  <a:lnTo>
                    <a:pt x="552" y="594"/>
                  </a:lnTo>
                  <a:lnTo>
                    <a:pt x="45" y="594"/>
                  </a:lnTo>
                  <a:lnTo>
                    <a:pt x="32" y="593"/>
                  </a:lnTo>
                  <a:lnTo>
                    <a:pt x="21" y="587"/>
                  </a:lnTo>
                  <a:lnTo>
                    <a:pt x="11" y="579"/>
                  </a:lnTo>
                  <a:lnTo>
                    <a:pt x="3" y="568"/>
                  </a:lnTo>
                  <a:lnTo>
                    <a:pt x="0" y="555"/>
                  </a:lnTo>
                  <a:lnTo>
                    <a:pt x="0" y="542"/>
                  </a:lnTo>
                  <a:lnTo>
                    <a:pt x="72" y="40"/>
                  </a:lnTo>
                  <a:lnTo>
                    <a:pt x="78" y="23"/>
                  </a:lnTo>
                  <a:lnTo>
                    <a:pt x="87" y="12"/>
                  </a:lnTo>
                  <a:lnTo>
                    <a:pt x="101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4" name="Freeform 82"/>
            <p:cNvSpPr>
              <a:spLocks/>
            </p:cNvSpPr>
            <p:nvPr/>
          </p:nvSpPr>
          <p:spPr bwMode="auto">
            <a:xfrm>
              <a:off x="-1105" y="1746"/>
              <a:ext cx="71" cy="75"/>
            </a:xfrm>
            <a:custGeom>
              <a:avLst/>
              <a:gdLst>
                <a:gd name="T0" fmla="*/ 117 w 568"/>
                <a:gd name="T1" fmla="*/ 0 h 596"/>
                <a:gd name="T2" fmla="*/ 522 w 568"/>
                <a:gd name="T3" fmla="*/ 0 h 596"/>
                <a:gd name="T4" fmla="*/ 535 w 568"/>
                <a:gd name="T5" fmla="*/ 3 h 596"/>
                <a:gd name="T6" fmla="*/ 546 w 568"/>
                <a:gd name="T7" fmla="*/ 8 h 596"/>
                <a:gd name="T8" fmla="*/ 555 w 568"/>
                <a:gd name="T9" fmla="*/ 15 h 596"/>
                <a:gd name="T10" fmla="*/ 563 w 568"/>
                <a:gd name="T11" fmla="*/ 25 h 596"/>
                <a:gd name="T12" fmla="*/ 567 w 568"/>
                <a:gd name="T13" fmla="*/ 37 h 596"/>
                <a:gd name="T14" fmla="*/ 568 w 568"/>
                <a:gd name="T15" fmla="*/ 50 h 596"/>
                <a:gd name="T16" fmla="*/ 536 w 568"/>
                <a:gd name="T17" fmla="*/ 553 h 596"/>
                <a:gd name="T18" fmla="*/ 534 w 568"/>
                <a:gd name="T19" fmla="*/ 565 h 596"/>
                <a:gd name="T20" fmla="*/ 526 w 568"/>
                <a:gd name="T21" fmla="*/ 577 h 596"/>
                <a:gd name="T22" fmla="*/ 517 w 568"/>
                <a:gd name="T23" fmla="*/ 587 h 596"/>
                <a:gd name="T24" fmla="*/ 505 w 568"/>
                <a:gd name="T25" fmla="*/ 593 h 596"/>
                <a:gd name="T26" fmla="*/ 491 w 568"/>
                <a:gd name="T27" fmla="*/ 596 h 596"/>
                <a:gd name="T28" fmla="*/ 45 w 568"/>
                <a:gd name="T29" fmla="*/ 596 h 596"/>
                <a:gd name="T30" fmla="*/ 32 w 568"/>
                <a:gd name="T31" fmla="*/ 593 h 596"/>
                <a:gd name="T32" fmla="*/ 20 w 568"/>
                <a:gd name="T33" fmla="*/ 588 h 596"/>
                <a:gd name="T34" fmla="*/ 11 w 568"/>
                <a:gd name="T35" fmla="*/ 579 h 596"/>
                <a:gd name="T36" fmla="*/ 3 w 568"/>
                <a:gd name="T37" fmla="*/ 569 h 596"/>
                <a:gd name="T38" fmla="*/ 0 w 568"/>
                <a:gd name="T39" fmla="*/ 556 h 596"/>
                <a:gd name="T40" fmla="*/ 0 w 568"/>
                <a:gd name="T41" fmla="*/ 543 h 596"/>
                <a:gd name="T42" fmla="*/ 72 w 568"/>
                <a:gd name="T43" fmla="*/ 40 h 596"/>
                <a:gd name="T44" fmla="*/ 77 w 568"/>
                <a:gd name="T45" fmla="*/ 24 h 596"/>
                <a:gd name="T46" fmla="*/ 87 w 568"/>
                <a:gd name="T47" fmla="*/ 12 h 596"/>
                <a:gd name="T48" fmla="*/ 101 w 568"/>
                <a:gd name="T49" fmla="*/ 4 h 596"/>
                <a:gd name="T50" fmla="*/ 117 w 568"/>
                <a:gd name="T5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8" h="596">
                  <a:moveTo>
                    <a:pt x="117" y="0"/>
                  </a:moveTo>
                  <a:lnTo>
                    <a:pt x="522" y="0"/>
                  </a:lnTo>
                  <a:lnTo>
                    <a:pt x="535" y="3"/>
                  </a:lnTo>
                  <a:lnTo>
                    <a:pt x="546" y="8"/>
                  </a:lnTo>
                  <a:lnTo>
                    <a:pt x="555" y="15"/>
                  </a:lnTo>
                  <a:lnTo>
                    <a:pt x="563" y="25"/>
                  </a:lnTo>
                  <a:lnTo>
                    <a:pt x="567" y="37"/>
                  </a:lnTo>
                  <a:lnTo>
                    <a:pt x="568" y="50"/>
                  </a:lnTo>
                  <a:lnTo>
                    <a:pt x="536" y="553"/>
                  </a:lnTo>
                  <a:lnTo>
                    <a:pt x="534" y="565"/>
                  </a:lnTo>
                  <a:lnTo>
                    <a:pt x="526" y="577"/>
                  </a:lnTo>
                  <a:lnTo>
                    <a:pt x="517" y="587"/>
                  </a:lnTo>
                  <a:lnTo>
                    <a:pt x="505" y="593"/>
                  </a:lnTo>
                  <a:lnTo>
                    <a:pt x="491" y="596"/>
                  </a:lnTo>
                  <a:lnTo>
                    <a:pt x="45" y="596"/>
                  </a:lnTo>
                  <a:lnTo>
                    <a:pt x="32" y="593"/>
                  </a:lnTo>
                  <a:lnTo>
                    <a:pt x="20" y="588"/>
                  </a:lnTo>
                  <a:lnTo>
                    <a:pt x="11" y="579"/>
                  </a:lnTo>
                  <a:lnTo>
                    <a:pt x="3" y="569"/>
                  </a:lnTo>
                  <a:lnTo>
                    <a:pt x="0" y="556"/>
                  </a:lnTo>
                  <a:lnTo>
                    <a:pt x="0" y="543"/>
                  </a:lnTo>
                  <a:lnTo>
                    <a:pt x="72" y="40"/>
                  </a:lnTo>
                  <a:lnTo>
                    <a:pt x="77" y="24"/>
                  </a:lnTo>
                  <a:lnTo>
                    <a:pt x="87" y="12"/>
                  </a:lnTo>
                  <a:lnTo>
                    <a:pt x="101" y="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b="1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80" y="176539"/>
            <a:ext cx="885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인력 및 조직현황</a:t>
            </a:r>
            <a:endParaRPr lang="en-US" altLang="ko-KR" sz="2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169"/>
          <p:cNvGrpSpPr>
            <a:grpSpLocks/>
          </p:cNvGrpSpPr>
          <p:nvPr/>
        </p:nvGrpSpPr>
        <p:grpSpPr bwMode="auto">
          <a:xfrm>
            <a:off x="2161997" y="1160750"/>
            <a:ext cx="5610403" cy="1831837"/>
            <a:chOff x="352425" y="2139950"/>
            <a:chExt cx="8450263" cy="3022600"/>
          </a:xfrm>
        </p:grpSpPr>
        <p:pic>
          <p:nvPicPr>
            <p:cNvPr id="4" name="Picture 10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3654425"/>
              <a:ext cx="44069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036"/>
            <p:cNvGrpSpPr>
              <a:grpSpLocks/>
            </p:cNvGrpSpPr>
            <p:nvPr/>
          </p:nvGrpSpPr>
          <p:grpSpPr bwMode="auto">
            <a:xfrm>
              <a:off x="352425" y="2139950"/>
              <a:ext cx="7412038" cy="3022600"/>
              <a:chOff x="222" y="1348"/>
              <a:chExt cx="4669" cy="1904"/>
            </a:xfrm>
          </p:grpSpPr>
          <p:sp>
            <p:nvSpPr>
              <p:cNvPr id="14" name="Line 1037"/>
              <p:cNvSpPr>
                <a:spLocks noChangeShapeType="1"/>
              </p:cNvSpPr>
              <p:nvPr/>
            </p:nvSpPr>
            <p:spPr bwMode="auto">
              <a:xfrm rot="5400000">
                <a:off x="2522" y="1957"/>
                <a:ext cx="676" cy="0"/>
              </a:xfrm>
              <a:prstGeom prst="line">
                <a:avLst/>
              </a:prstGeom>
              <a:noFill/>
              <a:ln w="19039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15" name="Picture 103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" y="2967"/>
                <a:ext cx="1255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3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967"/>
                <a:ext cx="1257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4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2425"/>
                <a:ext cx="124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04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" y="2418"/>
                <a:ext cx="127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04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4" y="1348"/>
                <a:ext cx="1239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104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913" y="2682875"/>
              <a:ext cx="2066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4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3" y="4692650"/>
              <a:ext cx="1992312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4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788" y="4692650"/>
              <a:ext cx="1993900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5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4473575"/>
              <a:ext cx="2162175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051"/>
            <p:cNvSpPr>
              <a:spLocks noChangeShapeType="1"/>
            </p:cNvSpPr>
            <p:nvPr/>
          </p:nvSpPr>
          <p:spPr bwMode="auto">
            <a:xfrm flipV="1">
              <a:off x="4541838" y="2921000"/>
              <a:ext cx="400050" cy="7938"/>
            </a:xfrm>
            <a:prstGeom prst="line">
              <a:avLst/>
            </a:prstGeom>
            <a:noFill/>
            <a:ln w="19039">
              <a:solidFill>
                <a:srgbClr val="909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1053"/>
            <p:cNvSpPr>
              <a:spLocks noChangeShapeType="1"/>
            </p:cNvSpPr>
            <p:nvPr/>
          </p:nvSpPr>
          <p:spPr bwMode="auto">
            <a:xfrm rot="5400000">
              <a:off x="6654007" y="4388644"/>
              <a:ext cx="207962" cy="0"/>
            </a:xfrm>
            <a:prstGeom prst="line">
              <a:avLst/>
            </a:prstGeom>
            <a:noFill/>
            <a:ln w="19039">
              <a:solidFill>
                <a:srgbClr val="909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2" name="Picture 105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461" y="4475168"/>
              <a:ext cx="2162175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053"/>
            <p:cNvSpPr>
              <a:spLocks noChangeShapeType="1"/>
            </p:cNvSpPr>
            <p:nvPr/>
          </p:nvSpPr>
          <p:spPr bwMode="auto">
            <a:xfrm rot="5400000">
              <a:off x="2316155" y="4390237"/>
              <a:ext cx="207962" cy="0"/>
            </a:xfrm>
            <a:prstGeom prst="line">
              <a:avLst/>
            </a:prstGeom>
            <a:noFill/>
            <a:ln w="19039">
              <a:solidFill>
                <a:srgbClr val="909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447003" y="1041629"/>
            <a:ext cx="1267498" cy="383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</a:rPr>
              <a:t>조직도</a:t>
            </a:r>
            <a:endParaRPr lang="ko-KR" altLang="en-US" sz="1400" b="1" dirty="0">
              <a:solidFill>
                <a:schemeClr val="accent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오각형 41"/>
          <p:cNvSpPr/>
          <p:nvPr/>
        </p:nvSpPr>
        <p:spPr>
          <a:xfrm rot="16200000" flipV="1">
            <a:off x="88102" y="4436334"/>
            <a:ext cx="2559988" cy="1902348"/>
          </a:xfrm>
          <a:prstGeom prst="homePlate">
            <a:avLst>
              <a:gd name="adj" fmla="val 796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 flipV="1">
            <a:off x="416923" y="3655286"/>
            <a:ext cx="1902350" cy="522683"/>
          </a:xfrm>
          <a:prstGeom prst="rect">
            <a:avLst/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4" name="오각형 43"/>
          <p:cNvSpPr/>
          <p:nvPr/>
        </p:nvSpPr>
        <p:spPr>
          <a:xfrm rot="16200000" flipV="1">
            <a:off x="2227898" y="4436333"/>
            <a:ext cx="2559986" cy="1902348"/>
          </a:xfrm>
          <a:prstGeom prst="homePlate">
            <a:avLst>
              <a:gd name="adj" fmla="val 796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 flipV="1">
            <a:off x="2560267" y="3655286"/>
            <a:ext cx="1902350" cy="522683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6" name="오각형 45"/>
          <p:cNvSpPr/>
          <p:nvPr/>
        </p:nvSpPr>
        <p:spPr>
          <a:xfrm rot="16200000" flipV="1">
            <a:off x="4361719" y="4445858"/>
            <a:ext cx="2579035" cy="1902348"/>
          </a:xfrm>
          <a:prstGeom prst="homePlate">
            <a:avLst>
              <a:gd name="adj" fmla="val 796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 flipV="1">
            <a:off x="4703609" y="3655286"/>
            <a:ext cx="1902350" cy="522683"/>
          </a:xfrm>
          <a:prstGeom prst="rect">
            <a:avLst/>
          </a:prstGeom>
          <a:solidFill>
            <a:srgbClr val="FF0066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8" name="오각형 47"/>
          <p:cNvSpPr/>
          <p:nvPr/>
        </p:nvSpPr>
        <p:spPr>
          <a:xfrm rot="16200000" flipV="1">
            <a:off x="6509824" y="4441095"/>
            <a:ext cx="2569511" cy="1902348"/>
          </a:xfrm>
          <a:prstGeom prst="homePlate">
            <a:avLst>
              <a:gd name="adj" fmla="val 796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 flipV="1">
            <a:off x="6846952" y="3655286"/>
            <a:ext cx="1902350" cy="522683"/>
          </a:xfrm>
          <a:prstGeom prst="rect">
            <a:avLst/>
          </a:prstGeom>
          <a:solidFill>
            <a:srgbClr val="7030A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2392" y="3756293"/>
            <a:ext cx="14914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특성화고 과정</a:t>
            </a:r>
            <a:endParaRPr lang="ko-KR" altLang="en-US" sz="1600" b="1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71751" y="3756293"/>
            <a:ext cx="1876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경력개발자격과정</a:t>
            </a:r>
            <a:endParaRPr lang="ko-KR" altLang="en-US" sz="1600" b="1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77025" y="3756293"/>
            <a:ext cx="2314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직무교육컨설팅</a:t>
            </a:r>
            <a:endParaRPr lang="ko-KR" altLang="en-US" sz="1600" b="1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401" y="3756293"/>
            <a:ext cx="1876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유아</a:t>
            </a:r>
            <a:r>
              <a:rPr lang="en-US" altLang="ko-KR" sz="1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/</a:t>
            </a:r>
            <a:r>
              <a:rPr lang="ko-KR" altLang="en-US" sz="1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청소년 과정</a:t>
            </a:r>
            <a:endParaRPr lang="ko-KR" altLang="en-US" sz="1600" b="1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7675" y="4229100"/>
            <a:ext cx="1819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신입생오리엔테이션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진로비전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취업역량강화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사회초년생 직장적응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선취업후진학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NCS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중소기업이해연수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산학일체형 도제학교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매력적인 직업계고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교직원 연수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체험 및 특강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1750" y="4276724"/>
            <a:ext cx="19621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병원코디네이터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건강관리상담사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국가공인 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SMAT</a:t>
            </a:r>
            <a:r>
              <a:rPr lang="en-US" altLang="ko-KR" sz="800" dirty="0" smtClean="0">
                <a:latin typeface="HY중고딕" pitchFamily="18" charset="-127"/>
                <a:ea typeface="HY중고딕" pitchFamily="18" charset="-127"/>
                <a:sym typeface="Wingdings 2"/>
              </a:rPr>
              <a:t>(</a:t>
            </a:r>
            <a:r>
              <a:rPr lang="ko-KR" altLang="en-US" sz="8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서비스경영</a:t>
            </a:r>
            <a:r>
              <a:rPr lang="en-US" altLang="ko-KR" sz="800" dirty="0" smtClean="0">
                <a:latin typeface="HY중고딕" pitchFamily="18" charset="-127"/>
                <a:ea typeface="HY중고딕" pitchFamily="18" charset="-127"/>
                <a:sym typeface="Wingdings 2"/>
              </a:rPr>
              <a:t>)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산업강사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(CS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강사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병원행정실무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어린이안전지도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노인심리상담사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생활건강지도사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손유희지도사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미술심리치료사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요가 및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필라테스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86300" y="4286250"/>
            <a:ext cx="1800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스피치 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&amp;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자존감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형성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체험학습 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&amp;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생태학습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현장견학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인성예절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진로캠프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찾아가는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직업체험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대학생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취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.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창업캠프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전공연계 산업체 탐방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전공연계 자격취득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대학교 교직원 연수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취업 박람회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1799" y="4286250"/>
            <a:ext cx="1885951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err="1" smtClean="0">
                <a:latin typeface="HY중고딕" pitchFamily="18" charset="-127"/>
                <a:ea typeface="HY중고딕" pitchFamily="18" charset="-127"/>
                <a:sym typeface="Wingdings 2"/>
              </a:rPr>
              <a:t>워크샵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및 기업연수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기업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,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관공서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,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병원 직무교육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사업주 위탁 환급과정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인터넷 원격 훈련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소통 캠프 및 연수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리더역량개발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직무교육 컨설팅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사내강사양성과정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조직활성화 프로그램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사내 체육대회</a:t>
            </a: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,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야유회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 </a:t>
            </a:r>
            <a:r>
              <a:rPr lang="ko-KR" altLang="en-US" sz="1200" dirty="0" smtClean="0">
                <a:latin typeface="HY중고딕" pitchFamily="18" charset="-127"/>
                <a:ea typeface="HY중고딕" pitchFamily="18" charset="-127"/>
                <a:sym typeface="Wingdings 2"/>
              </a:rPr>
              <a:t>관공서 및 기업 행사</a:t>
            </a:r>
            <a:endParaRPr lang="en-US" altLang="ko-KR" sz="1200" dirty="0" smtClean="0">
              <a:latin typeface="HY중고딕" pitchFamily="18" charset="-127"/>
              <a:ea typeface="HY중고딕" pitchFamily="18" charset="-127"/>
              <a:sym typeface="Wingdings 2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56528" y="3137129"/>
            <a:ext cx="1267498" cy="383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</a:rPr>
              <a:t>사업분</a:t>
            </a:r>
            <a:r>
              <a:rPr lang="ko-KR" altLang="en-US" sz="1400" b="1" dirty="0">
                <a:solidFill>
                  <a:schemeClr val="accent1"/>
                </a:solidFill>
                <a:latin typeface="HY견고딕" pitchFamily="18" charset="-127"/>
                <a:ea typeface="HY견고딕" pitchFamily="18" charset="-127"/>
              </a:rPr>
              <a:t>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80" y="157489"/>
            <a:ext cx="885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주요사업실적</a:t>
            </a:r>
            <a:r>
              <a:rPr lang="en-US" altLang="ko-KR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_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유사용역실적</a:t>
            </a:r>
            <a:r>
              <a:rPr lang="en-US" altLang="ko-KR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최근</a:t>
            </a:r>
            <a:r>
              <a:rPr lang="en-US" altLang="ko-KR" sz="28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년간</a:t>
            </a:r>
            <a:r>
              <a:rPr lang="en-US" altLang="ko-KR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46254"/>
              </p:ext>
            </p:extLst>
          </p:nvPr>
        </p:nvGraphicFramePr>
        <p:xfrm>
          <a:off x="309531" y="1136292"/>
          <a:ext cx="8567768" cy="52651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4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순번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사업명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사업기간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주관부처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교육내용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교직원 연수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영남이공대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교직원워크숍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NCS</a:t>
                      </a:r>
                      <a:r>
                        <a:rPr lang="ko-KR" altLang="en-US" sz="1000" dirty="0" smtClean="0"/>
                        <a:t>기반 취업역량강화 캠프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광주대학교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캠프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2018</a:t>
                      </a:r>
                      <a:r>
                        <a:rPr lang="en-US" altLang="ko-KR" sz="1000" baseline="0" dirty="0" smtClean="0"/>
                        <a:t> WCC</a:t>
                      </a:r>
                      <a:r>
                        <a:rPr lang="ko-KR" altLang="en-US" sz="1000" baseline="0" dirty="0" smtClean="0"/>
                        <a:t>사업단 성과발표워크숍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전남과학대학교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성과발표워크숍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9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화순 동면중학교 직업체험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동면중학교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취업역량강화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아빠와나 </a:t>
                      </a:r>
                      <a:r>
                        <a:rPr lang="en-US" altLang="ko-KR" sz="1000" dirty="0" smtClean="0"/>
                        <a:t>Talk, Play</a:t>
                      </a:r>
                      <a:r>
                        <a:rPr lang="en-US" altLang="ko-KR" sz="1000" baseline="0" dirty="0" smtClean="0"/>
                        <a:t> Love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광주시교육청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소통프로그램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전주생명과학고등학교 </a:t>
                      </a:r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000" dirty="0" smtClean="0"/>
                        <a:t>중소기업 특성화고 인력양성사업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/>
                        <a:t>중소기업진흥공단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/>
                        <a:t>중소기업이해연수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7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나주공업고등학교</a:t>
                      </a:r>
                      <a:endParaRPr lang="en-US" altLang="ko-KR" sz="10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중소기업 특성화고 인력양성사업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/>
                        <a:t>중소기업진흥공단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smtClean="0"/>
                        <a:t>중소기업이해연수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8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동아여자중학교</a:t>
                      </a:r>
                      <a:r>
                        <a:rPr lang="ko-KR" altLang="en-US" sz="1000" dirty="0" smtClean="0"/>
                        <a:t> 직업체험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동아여자중학교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취업역량강화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9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필라테스지도자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err="1" smtClean="0"/>
                        <a:t>슬링운동트레닌너자격취등과정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전남과학대학교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전문자격취득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슬링운동트레이너</a:t>
                      </a:r>
                      <a:r>
                        <a:rPr lang="ko-KR" altLang="en-US" sz="1000" dirty="0" smtClean="0"/>
                        <a:t> 자격취득과정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 smtClean="0"/>
                        <a:t>선문대학교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전문자격취득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11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노인심리자격취득과정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청암대학교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전문자격취득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12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건강관리상담사자격취득과정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 smtClean="0"/>
                        <a:t>한영대학교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전문자격취득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13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스포츠건강트레이너자격취득과정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순천대학교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전문자격취득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14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재활트레이너자격취득과정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전남과학대학교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전문자격취득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15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진로캠프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초당대학교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취업역량강화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16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어린이 </a:t>
                      </a:r>
                      <a:r>
                        <a:rPr lang="ko-KR" altLang="en-US" sz="1000" dirty="0" err="1" smtClean="0"/>
                        <a:t>안전지도사자격취득과정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송원여자상업고등학교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전문자격취득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17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병원코디네이터자격취득과정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 smtClean="0"/>
                        <a:t>송원여자상업고등학교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전문자격취득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18</a:t>
                      </a:r>
                      <a:endParaRPr lang="ko-KR" altLang="en-US" sz="1000" dirty="0">
                        <a:latin typeface="a굴림헤드M" pitchFamily="18" charset="-127"/>
                        <a:ea typeface="a굴림헤드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NCS</a:t>
                      </a:r>
                      <a:r>
                        <a:rPr lang="ko-KR" altLang="en-US" sz="1000" dirty="0" smtClean="0"/>
                        <a:t>기반  실전모의면접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전남여자상업고등학교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모의면접지도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80" y="167014"/>
            <a:ext cx="885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주요사업실적</a:t>
            </a:r>
            <a:r>
              <a:rPr lang="en-US" altLang="ko-KR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_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유사용역실적</a:t>
            </a:r>
            <a:r>
              <a:rPr lang="en-US" altLang="ko-KR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최근</a:t>
            </a:r>
            <a:r>
              <a:rPr lang="en-US" altLang="ko-KR" sz="28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년간</a:t>
            </a:r>
            <a:r>
              <a:rPr lang="en-US" altLang="ko-KR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5066"/>
              </p:ext>
            </p:extLst>
          </p:nvPr>
        </p:nvGraphicFramePr>
        <p:xfrm>
          <a:off x="338106" y="980728"/>
          <a:ext cx="8539193" cy="5529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4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순번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사업명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사업기간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주관부처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교육내용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자기소개서 작성 </a:t>
                      </a:r>
                      <a:r>
                        <a:rPr lang="ko-KR" altLang="en-US" sz="1000" dirty="0" err="1" smtClean="0"/>
                        <a:t>스킬업</a:t>
                      </a:r>
                      <a:r>
                        <a:rPr lang="ko-KR" altLang="en-US" sz="1000" dirty="0" smtClean="0"/>
                        <a:t> 프로그램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칠보고등학교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취업역량강화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OMSS</a:t>
                      </a:r>
                      <a:r>
                        <a:rPr lang="ko-KR" altLang="en-US" sz="1000" dirty="0" err="1" smtClean="0"/>
                        <a:t>노인케어통합실습교육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2018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전남과학대학교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취업역량강화 및 기업탐방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자기소개서 작성 </a:t>
                      </a:r>
                      <a:r>
                        <a:rPr lang="ko-KR" altLang="en-US" sz="1000" dirty="0" err="1" smtClean="0"/>
                        <a:t>스킬업</a:t>
                      </a:r>
                      <a:r>
                        <a:rPr lang="ko-KR" altLang="en-US" sz="1000" dirty="0" smtClean="0"/>
                        <a:t> 프로그램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2018.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err="1" smtClean="0"/>
                        <a:t>학산고등학교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취업역량강화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22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자기소개서 작성 </a:t>
                      </a:r>
                      <a:r>
                        <a:rPr lang="ko-KR" altLang="en-US" sz="1000" dirty="0" err="1" smtClean="0"/>
                        <a:t>스킬업</a:t>
                      </a:r>
                      <a:r>
                        <a:rPr lang="ko-KR" altLang="en-US" sz="1000" dirty="0" smtClean="0"/>
                        <a:t> 프로그램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2018.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완산여자고등학교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취업역량강화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23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취업박람회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2018.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전남일자리종합지원센터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취업역량강화 및 </a:t>
                      </a:r>
                      <a:r>
                        <a:rPr lang="en-US" altLang="ko-KR" sz="1000" dirty="0" smtClean="0"/>
                        <a:t>1:1</a:t>
                      </a:r>
                      <a:r>
                        <a:rPr lang="ko-KR" altLang="en-US" sz="1000" dirty="0" smtClean="0"/>
                        <a:t>취업컨설팅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24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평동중학교  직업체험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2018.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평동중학교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취업역량강화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25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OMSS</a:t>
                      </a:r>
                      <a:r>
                        <a:rPr lang="ko-KR" altLang="en-US" sz="1000" dirty="0" smtClean="0"/>
                        <a:t>통합실습교육성격심리 </a:t>
                      </a:r>
                      <a:r>
                        <a:rPr lang="en-US" altLang="ko-KR" sz="1000" dirty="0" smtClean="0"/>
                        <a:t>/ </a:t>
                      </a:r>
                      <a:r>
                        <a:rPr lang="ko-KR" altLang="en-US" sz="1000" dirty="0" smtClean="0"/>
                        <a:t>노인미술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2018.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전남과학대학교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학과맞춤형역량강화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26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NCS</a:t>
                      </a:r>
                      <a:r>
                        <a:rPr lang="ko-KR" altLang="en-US" sz="1000" dirty="0" smtClean="0"/>
                        <a:t>기반 취업역량강화 캠프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2018.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청암대학교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학과맞춤형역량강화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한국농수산연구소 담양교육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한국농수산연구소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직원역량강화 교육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취업박람회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2018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/>
                        <a:t>광주 북구청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취업역량강화 및 </a:t>
                      </a:r>
                      <a:r>
                        <a:rPr lang="en-US" altLang="ko-KR" sz="1000" dirty="0" smtClean="0"/>
                        <a:t>1:1</a:t>
                      </a:r>
                      <a:r>
                        <a:rPr lang="ko-KR" altLang="en-US" sz="1000" dirty="0" smtClean="0"/>
                        <a:t>취업컨설팅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29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전남과학대학교 </a:t>
                      </a:r>
                      <a:r>
                        <a:rPr lang="en-US" altLang="ko-KR" sz="1000" dirty="0" smtClean="0"/>
                        <a:t>WCC</a:t>
                      </a:r>
                      <a:r>
                        <a:rPr lang="ko-KR" altLang="en-US" sz="1000" dirty="0" smtClean="0"/>
                        <a:t>통합과정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전남과학대학교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학과별 맞춤직무프로그램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광주 서구청 취업캠프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2017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서구청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취업역량강화 및 </a:t>
                      </a:r>
                      <a:r>
                        <a:rPr lang="en-US" altLang="ko-KR" sz="1000" dirty="0" smtClean="0"/>
                        <a:t>1:1</a:t>
                      </a:r>
                      <a:r>
                        <a:rPr lang="ko-KR" altLang="en-US" sz="1000" dirty="0" smtClean="0"/>
                        <a:t>취업컨설팅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광주 북구청 취업박람회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2017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북구청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취업역량강화 및 </a:t>
                      </a:r>
                      <a:r>
                        <a:rPr lang="en-US" altLang="ko-KR" sz="1000" dirty="0" smtClean="0"/>
                        <a:t>1:1</a:t>
                      </a:r>
                      <a:r>
                        <a:rPr lang="ko-KR" altLang="en-US" sz="1000" dirty="0" smtClean="0"/>
                        <a:t>취업컨설팅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32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농어촌</a:t>
                      </a:r>
                      <a:r>
                        <a:rPr lang="en-US" altLang="ko-KR" sz="1000" dirty="0" smtClean="0"/>
                        <a:t>GTI</a:t>
                      </a:r>
                      <a:r>
                        <a:rPr lang="en-US" altLang="ko-KR" sz="1000" baseline="0" dirty="0" smtClean="0"/>
                        <a:t>-</a:t>
                      </a:r>
                      <a:r>
                        <a:rPr lang="ko-KR" altLang="en-US" sz="1000" baseline="0" dirty="0" smtClean="0"/>
                        <a:t>농어촌개발교육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2017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농어촌공사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직원역량강화 교육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33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직원역량강화교육프로그램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2017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농어촌공사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직원역량강화 교육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34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직원역량강화교육프로그램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2017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질병관리본부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직원역량강화 교육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35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취업특강프로그램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2017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초당대학교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취업역량강화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36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병원코디네이터자격취득과정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서진여자고등학교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취업역량강화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한국주택공사</a:t>
                      </a:r>
                      <a:r>
                        <a:rPr lang="en-US" altLang="ko-KR" sz="1000" baseline="0" dirty="0" smtClean="0"/>
                        <a:t> CS</a:t>
                      </a:r>
                      <a:r>
                        <a:rPr lang="ko-KR" altLang="en-US" sz="1000" baseline="0" dirty="0" smtClean="0"/>
                        <a:t>교육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한국주택공사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직원역량강화 교육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2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77900" y="3708400"/>
            <a:ext cx="8166100" cy="77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77912" y="790104"/>
            <a:ext cx="48494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-15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한국교육진흥원</a:t>
            </a:r>
            <a:endParaRPr lang="en-US" altLang="ko-KR" sz="3200" b="1" spc="-15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spc="-15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전공연계 산업체 탐방 </a:t>
            </a:r>
            <a:r>
              <a:rPr lang="ko-KR" altLang="en-US" sz="2800" spc="-15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이란</a:t>
            </a:r>
            <a:r>
              <a:rPr lang="en-US" altLang="ko-KR" sz="2800" spc="-15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3200" spc="-15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00" y="1943100"/>
            <a:ext cx="81661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획일적인 주입식 교육중심의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워크샵에서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탈피해 다양한 전공관련의 산업체를 탐방하고 공유함으로써 개인의  취업역량을 함양함과 동시에 자연스러운 취업에 대한 자신감과 목표기업에 대한 동기부여 형성을 통해 전략적 취업준비를 강화시킬 수 있는 한국교육진흥원의 이색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워크샵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프로그램입니다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78379" y="3213100"/>
            <a:ext cx="3614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-15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전공연계 산업체 탐방 </a:t>
            </a:r>
            <a:r>
              <a:rPr lang="ko-KR" altLang="en-US" spc="-150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워크샵의</a:t>
            </a:r>
            <a:r>
              <a:rPr lang="ko-KR" altLang="en-US" spc="-15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특징</a:t>
            </a:r>
            <a:endParaRPr lang="en-US" altLang="ko-KR" b="1" spc="-15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 rot="10800000">
            <a:off x="393699" y="3695700"/>
            <a:ext cx="1181100" cy="77469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3100" y="374650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695700"/>
            <a:ext cx="7518400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전공에 따라 대표 산업체 견학부터 숙식업체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문화체험프로그램 선정까지 전체 프로그램을 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학교 및 학과의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니즈에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맞춤으로 구성하여 진행이 가능합니다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977900" y="4635500"/>
            <a:ext cx="8153400" cy="77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10800000">
            <a:off x="380999" y="4622800"/>
            <a:ext cx="1181100" cy="77469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60400" y="467360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1300" y="4813300"/>
            <a:ext cx="751840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탐방전문 강사와 함께하여 깊이 있고 기억에 남을 수 있는 커리어개발활동이 가능합니다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952500" y="5600700"/>
            <a:ext cx="8191500" cy="77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10800000">
            <a:off x="368299" y="5600700"/>
            <a:ext cx="1181100" cy="77469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" y="565150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8600" y="5791200"/>
            <a:ext cx="751840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전체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스케쥴을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고려한 다양한 코스 제시 및 이색체험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&amp;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행사 프로그램활동이 가능합니다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80" y="157489"/>
            <a:ext cx="885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제안 범위</a:t>
            </a:r>
            <a:endParaRPr lang="en-US" altLang="ko-KR" sz="2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8870" y="1069890"/>
            <a:ext cx="1219200" cy="352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교육 명칭</a:t>
            </a:r>
            <a:endParaRPr lang="ko-KR" altLang="en-US" sz="1400" b="1" dirty="0"/>
          </a:p>
        </p:txBody>
      </p:sp>
      <p:sp>
        <p:nvSpPr>
          <p:cNvPr id="7" name="직사각형 6"/>
          <p:cNvSpPr/>
          <p:nvPr/>
        </p:nvSpPr>
        <p:spPr>
          <a:xfrm>
            <a:off x="1914270" y="1079415"/>
            <a:ext cx="6610350" cy="3524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전공연계 산업체 탐방 프로그램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8870" y="1476891"/>
            <a:ext cx="1219200" cy="352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교육 대상</a:t>
            </a:r>
            <a:endParaRPr lang="ko-KR" altLang="en-US" sz="1400" b="1" dirty="0"/>
          </a:p>
        </p:txBody>
      </p:sp>
      <p:sp>
        <p:nvSpPr>
          <p:cNvPr id="9" name="직사각형 8"/>
          <p:cNvSpPr/>
          <p:nvPr/>
        </p:nvSpPr>
        <p:spPr>
          <a:xfrm>
            <a:off x="1914270" y="1486416"/>
            <a:ext cx="6610350" cy="3524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  전공관련 재학생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9345" y="1892130"/>
            <a:ext cx="1219200" cy="352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교육 일정</a:t>
            </a:r>
            <a:endParaRPr lang="ko-KR" altLang="en-US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1904745" y="1901655"/>
            <a:ext cx="6610350" cy="3524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박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일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또는 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박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일 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협의 후 결정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8870" y="2308656"/>
            <a:ext cx="1219200" cy="352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교육 장소</a:t>
            </a:r>
            <a:endParaRPr lang="ko-KR" altLang="en-US" sz="1400" b="1" dirty="0"/>
          </a:p>
        </p:txBody>
      </p:sp>
      <p:sp>
        <p:nvSpPr>
          <p:cNvPr id="15" name="직사각형 14"/>
          <p:cNvSpPr/>
          <p:nvPr/>
        </p:nvSpPr>
        <p:spPr>
          <a:xfrm>
            <a:off x="1914270" y="2318181"/>
            <a:ext cx="6610350" cy="3524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추후 결정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22986" y="2724672"/>
            <a:ext cx="1219200" cy="352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진행방법</a:t>
            </a:r>
            <a:endParaRPr lang="ko-KR" altLang="en-US" sz="1400" b="1" dirty="0"/>
          </a:p>
        </p:txBody>
      </p:sp>
      <p:sp>
        <p:nvSpPr>
          <p:cNvPr id="66" name="직사각형 65"/>
          <p:cNvSpPr/>
          <p:nvPr/>
        </p:nvSpPr>
        <p:spPr>
          <a:xfrm>
            <a:off x="1918386" y="2734197"/>
            <a:ext cx="6610350" cy="3524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맞춤형  집중캠프 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22986" y="3153048"/>
            <a:ext cx="1219200" cy="352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사업 목표</a:t>
            </a:r>
            <a:endParaRPr lang="ko-KR" altLang="en-US" sz="1400" b="1" dirty="0"/>
          </a:p>
        </p:txBody>
      </p:sp>
      <p:sp>
        <p:nvSpPr>
          <p:cNvPr id="68" name="직사각형 67"/>
          <p:cNvSpPr/>
          <p:nvPr/>
        </p:nvSpPr>
        <p:spPr>
          <a:xfrm>
            <a:off x="1918386" y="3162573"/>
            <a:ext cx="6610350" cy="35242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전공관련 산업체 탐방을 통한 취업역량강화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3632200"/>
            <a:ext cx="81518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바른고딕">
      <a:majorFont>
        <a:latin typeface="나눔바른고딕"/>
        <a:ea typeface="나눔바른고딕"/>
        <a:cs typeface=""/>
      </a:majorFont>
      <a:minorFont>
        <a:latin typeface="나눔바른고딕"/>
        <a:ea typeface="나눔바른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1989</Words>
  <Application>Microsoft Office PowerPoint</Application>
  <PresentationFormat>화면 슬라이드 쇼(4:3)</PresentationFormat>
  <Paragraphs>658</Paragraphs>
  <Slides>30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6" baseType="lpstr">
      <vt:lpstr>a굴림헤드M</vt:lpstr>
      <vt:lpstr>HY강B</vt:lpstr>
      <vt:lpstr>HY강M</vt:lpstr>
      <vt:lpstr>HY견고딕</vt:lpstr>
      <vt:lpstr>HY울릉도M</vt:lpstr>
      <vt:lpstr>HY중고딕</vt:lpstr>
      <vt:lpstr>HY헤드라인M</vt:lpstr>
      <vt:lpstr>굴림</vt:lpstr>
      <vt:lpstr>나눔바른고딕</vt:lpstr>
      <vt:lpstr>돋움</vt:lpstr>
      <vt:lpstr>맑은 고딕</vt:lpstr>
      <vt:lpstr>바탕</vt:lpstr>
      <vt:lpstr>Arial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PC</cp:lastModifiedBy>
  <cp:revision>73</cp:revision>
  <dcterms:created xsi:type="dcterms:W3CDTF">2016-10-26T11:41:02Z</dcterms:created>
  <dcterms:modified xsi:type="dcterms:W3CDTF">2019-05-03T13:08:59Z</dcterms:modified>
</cp:coreProperties>
</file>