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60" r:id="rId3"/>
    <p:sldId id="277" r:id="rId4"/>
    <p:sldId id="274" r:id="rId5"/>
    <p:sldId id="265" r:id="rId6"/>
    <p:sldId id="273" r:id="rId7"/>
    <p:sldId id="275" r:id="rId8"/>
    <p:sldId id="276" r:id="rId9"/>
    <p:sldId id="267" r:id="rId10"/>
    <p:sldId id="259" r:id="rId11"/>
  </p:sldIdLst>
  <p:sldSz cx="9144000" cy="6858000" type="screen4x3"/>
  <p:notesSz cx="9996488" cy="6865938"/>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10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662B3B-3FC3-408C-A192-7E51A3CA4A02}" type="doc">
      <dgm:prSet loTypeId="urn:microsoft.com/office/officeart/2005/8/layout/hProcess9" loCatId="process" qsTypeId="urn:microsoft.com/office/officeart/2005/8/quickstyle/simple1" qsCatId="simple" csTypeId="urn:microsoft.com/office/officeart/2005/8/colors/colorful1#1" csCatId="colorful" phldr="1"/>
      <dgm:spPr/>
    </dgm:pt>
    <dgm:pt modelId="{BA67D6FF-C943-4B96-B9F0-8F3F2449B062}">
      <dgm:prSet phldrT="[텍스트]"/>
      <dgm:spPr/>
      <dgm:t>
        <a:bodyPr/>
        <a:lstStyle/>
        <a:p>
          <a:pPr latinLnBrk="1"/>
          <a:r>
            <a:rPr lang="ko-KR" altLang="en-US" dirty="0" smtClean="0">
              <a:latin typeface="HY헤드라인M" pitchFamily="18" charset="-127"/>
              <a:ea typeface="HY헤드라인M" pitchFamily="18" charset="-127"/>
            </a:rPr>
            <a:t>접수</a:t>
          </a:r>
          <a:endParaRPr lang="ko-KR" altLang="en-US" dirty="0">
            <a:latin typeface="HY헤드라인M" pitchFamily="18" charset="-127"/>
            <a:ea typeface="HY헤드라인M" pitchFamily="18" charset="-127"/>
          </a:endParaRPr>
        </a:p>
      </dgm:t>
    </dgm:pt>
    <dgm:pt modelId="{F1E15182-EE09-4A4A-A27D-0F09C45B0031}" type="parTrans" cxnId="{19AF72D1-76B1-49CA-8E8E-34603647EA11}">
      <dgm:prSet/>
      <dgm:spPr/>
      <dgm:t>
        <a:bodyPr/>
        <a:lstStyle/>
        <a:p>
          <a:pPr latinLnBrk="1"/>
          <a:endParaRPr lang="ko-KR" altLang="en-US">
            <a:latin typeface="HY헤드라인M" pitchFamily="18" charset="-127"/>
            <a:ea typeface="HY헤드라인M" pitchFamily="18" charset="-127"/>
          </a:endParaRPr>
        </a:p>
      </dgm:t>
    </dgm:pt>
    <dgm:pt modelId="{8150653E-D303-4A2A-ACF8-ACF293204134}" type="sibTrans" cxnId="{19AF72D1-76B1-49CA-8E8E-34603647EA11}">
      <dgm:prSet/>
      <dgm:spPr/>
      <dgm:t>
        <a:bodyPr/>
        <a:lstStyle/>
        <a:p>
          <a:pPr latinLnBrk="1"/>
          <a:endParaRPr lang="ko-KR" altLang="en-US">
            <a:latin typeface="HY헤드라인M" pitchFamily="18" charset="-127"/>
            <a:ea typeface="HY헤드라인M" pitchFamily="18" charset="-127"/>
          </a:endParaRPr>
        </a:p>
      </dgm:t>
    </dgm:pt>
    <dgm:pt modelId="{49A19E21-5CE0-4E36-82BD-566D28213D4A}">
      <dgm:prSet phldrT="[텍스트]"/>
      <dgm:spPr/>
      <dgm:t>
        <a:bodyPr/>
        <a:lstStyle/>
        <a:p>
          <a:pPr latinLnBrk="1"/>
          <a:r>
            <a:rPr lang="ko-KR" altLang="en-US" dirty="0" smtClean="0">
              <a:latin typeface="HY헤드라인M" pitchFamily="18" charset="-127"/>
              <a:ea typeface="HY헤드라인M" pitchFamily="18" charset="-127"/>
            </a:rPr>
            <a:t>교육</a:t>
          </a:r>
          <a:endParaRPr lang="ko-KR" altLang="en-US" dirty="0">
            <a:latin typeface="HY헤드라인M" pitchFamily="18" charset="-127"/>
            <a:ea typeface="HY헤드라인M" pitchFamily="18" charset="-127"/>
          </a:endParaRPr>
        </a:p>
      </dgm:t>
    </dgm:pt>
    <dgm:pt modelId="{26752BDA-F845-4FAF-A19C-D8CA7C078A06}" type="parTrans" cxnId="{F875FC98-F022-4E31-B315-29FCC4CD61F2}">
      <dgm:prSet/>
      <dgm:spPr/>
      <dgm:t>
        <a:bodyPr/>
        <a:lstStyle/>
        <a:p>
          <a:pPr latinLnBrk="1"/>
          <a:endParaRPr lang="ko-KR" altLang="en-US">
            <a:latin typeface="HY헤드라인M" pitchFamily="18" charset="-127"/>
            <a:ea typeface="HY헤드라인M" pitchFamily="18" charset="-127"/>
          </a:endParaRPr>
        </a:p>
      </dgm:t>
    </dgm:pt>
    <dgm:pt modelId="{A82883FC-097F-4CA4-833C-384ADA93EE51}" type="sibTrans" cxnId="{F875FC98-F022-4E31-B315-29FCC4CD61F2}">
      <dgm:prSet/>
      <dgm:spPr/>
      <dgm:t>
        <a:bodyPr/>
        <a:lstStyle/>
        <a:p>
          <a:pPr latinLnBrk="1"/>
          <a:endParaRPr lang="ko-KR" altLang="en-US">
            <a:latin typeface="HY헤드라인M" pitchFamily="18" charset="-127"/>
            <a:ea typeface="HY헤드라인M" pitchFamily="18" charset="-127"/>
          </a:endParaRPr>
        </a:p>
      </dgm:t>
    </dgm:pt>
    <dgm:pt modelId="{03951004-A25E-4729-A460-FDDB1FD8B2ED}">
      <dgm:prSet phldrT="[텍스트]"/>
      <dgm:spPr/>
      <dgm:t>
        <a:bodyPr/>
        <a:lstStyle/>
        <a:p>
          <a:pPr latinLnBrk="1"/>
          <a:r>
            <a:rPr lang="ko-KR" altLang="en-US" dirty="0" smtClean="0">
              <a:latin typeface="HY헤드라인M" pitchFamily="18" charset="-127"/>
              <a:ea typeface="HY헤드라인M" pitchFamily="18" charset="-127"/>
            </a:rPr>
            <a:t>시험</a:t>
          </a:r>
          <a:endParaRPr lang="ko-KR" altLang="en-US" dirty="0">
            <a:latin typeface="HY헤드라인M" pitchFamily="18" charset="-127"/>
            <a:ea typeface="HY헤드라인M" pitchFamily="18" charset="-127"/>
          </a:endParaRPr>
        </a:p>
      </dgm:t>
    </dgm:pt>
    <dgm:pt modelId="{1435463F-AFBC-4BF3-9BA3-8DE1D9AEC0E0}" type="parTrans" cxnId="{DA461306-FA33-44CA-BADD-58FDA1B04FD4}">
      <dgm:prSet/>
      <dgm:spPr/>
      <dgm:t>
        <a:bodyPr/>
        <a:lstStyle/>
        <a:p>
          <a:pPr latinLnBrk="1"/>
          <a:endParaRPr lang="ko-KR" altLang="en-US">
            <a:latin typeface="HY헤드라인M" pitchFamily="18" charset="-127"/>
            <a:ea typeface="HY헤드라인M" pitchFamily="18" charset="-127"/>
          </a:endParaRPr>
        </a:p>
      </dgm:t>
    </dgm:pt>
    <dgm:pt modelId="{147E2A01-3299-44D0-8E2C-752AF9C5DD19}" type="sibTrans" cxnId="{DA461306-FA33-44CA-BADD-58FDA1B04FD4}">
      <dgm:prSet/>
      <dgm:spPr/>
      <dgm:t>
        <a:bodyPr/>
        <a:lstStyle/>
        <a:p>
          <a:pPr latinLnBrk="1"/>
          <a:endParaRPr lang="ko-KR" altLang="en-US">
            <a:latin typeface="HY헤드라인M" pitchFamily="18" charset="-127"/>
            <a:ea typeface="HY헤드라인M" pitchFamily="18" charset="-127"/>
          </a:endParaRPr>
        </a:p>
      </dgm:t>
    </dgm:pt>
    <dgm:pt modelId="{15BA797D-BA1A-45BD-986A-AFB57338E364}">
      <dgm:prSet phldrT="[텍스트]"/>
      <dgm:spPr/>
      <dgm:t>
        <a:bodyPr/>
        <a:lstStyle/>
        <a:p>
          <a:pPr latinLnBrk="1"/>
          <a:r>
            <a:rPr lang="ko-KR" altLang="en-US" dirty="0" smtClean="0">
              <a:latin typeface="HY헤드라인M" pitchFamily="18" charset="-127"/>
              <a:ea typeface="HY헤드라인M" pitchFamily="18" charset="-127"/>
            </a:rPr>
            <a:t>취득</a:t>
          </a:r>
          <a:endParaRPr lang="ko-KR" altLang="en-US" dirty="0">
            <a:latin typeface="HY헤드라인M" pitchFamily="18" charset="-127"/>
            <a:ea typeface="HY헤드라인M" pitchFamily="18" charset="-127"/>
          </a:endParaRPr>
        </a:p>
      </dgm:t>
    </dgm:pt>
    <dgm:pt modelId="{2D15644D-A0FC-4F98-960D-A38B9F0BC062}" type="parTrans" cxnId="{12B9772E-279A-4E81-A5C2-8AB196A3B399}">
      <dgm:prSet/>
      <dgm:spPr/>
      <dgm:t>
        <a:bodyPr/>
        <a:lstStyle/>
        <a:p>
          <a:pPr latinLnBrk="1"/>
          <a:endParaRPr lang="ko-KR" altLang="en-US">
            <a:latin typeface="HY헤드라인M" pitchFamily="18" charset="-127"/>
            <a:ea typeface="HY헤드라인M" pitchFamily="18" charset="-127"/>
          </a:endParaRPr>
        </a:p>
      </dgm:t>
    </dgm:pt>
    <dgm:pt modelId="{5220F664-B6C2-4867-B008-579A1A31A976}" type="sibTrans" cxnId="{12B9772E-279A-4E81-A5C2-8AB196A3B399}">
      <dgm:prSet/>
      <dgm:spPr/>
      <dgm:t>
        <a:bodyPr/>
        <a:lstStyle/>
        <a:p>
          <a:pPr latinLnBrk="1"/>
          <a:endParaRPr lang="ko-KR" altLang="en-US">
            <a:latin typeface="HY헤드라인M" pitchFamily="18" charset="-127"/>
            <a:ea typeface="HY헤드라인M" pitchFamily="18" charset="-127"/>
          </a:endParaRPr>
        </a:p>
      </dgm:t>
    </dgm:pt>
    <dgm:pt modelId="{C380B587-0870-4563-A560-C945C02B823B}" type="pres">
      <dgm:prSet presAssocID="{8F662B3B-3FC3-408C-A192-7E51A3CA4A02}" presName="CompostProcess" presStyleCnt="0">
        <dgm:presLayoutVars>
          <dgm:dir/>
          <dgm:resizeHandles val="exact"/>
        </dgm:presLayoutVars>
      </dgm:prSet>
      <dgm:spPr/>
    </dgm:pt>
    <dgm:pt modelId="{14C8C896-2C09-46EF-8141-3D1CBD14B21E}" type="pres">
      <dgm:prSet presAssocID="{8F662B3B-3FC3-408C-A192-7E51A3CA4A02}" presName="arrow" presStyleLbl="bgShp" presStyleIdx="0" presStyleCnt="1"/>
      <dgm:spPr/>
    </dgm:pt>
    <dgm:pt modelId="{6FC46028-8FA8-40D4-9149-8623FC9FF7D8}" type="pres">
      <dgm:prSet presAssocID="{8F662B3B-3FC3-408C-A192-7E51A3CA4A02}" presName="linearProcess" presStyleCnt="0"/>
      <dgm:spPr/>
    </dgm:pt>
    <dgm:pt modelId="{4C9D0A38-7BF8-4D74-A7F7-F814A5BBA33E}" type="pres">
      <dgm:prSet presAssocID="{BA67D6FF-C943-4B96-B9F0-8F3F2449B062}" presName="textNode" presStyleLbl="node1" presStyleIdx="0" presStyleCnt="4">
        <dgm:presLayoutVars>
          <dgm:bulletEnabled val="1"/>
        </dgm:presLayoutVars>
      </dgm:prSet>
      <dgm:spPr/>
      <dgm:t>
        <a:bodyPr/>
        <a:lstStyle/>
        <a:p>
          <a:pPr latinLnBrk="1"/>
          <a:endParaRPr lang="ko-KR" altLang="en-US"/>
        </a:p>
      </dgm:t>
    </dgm:pt>
    <dgm:pt modelId="{EAE61DAF-4C22-43FB-98B4-75D683F1FD51}" type="pres">
      <dgm:prSet presAssocID="{8150653E-D303-4A2A-ACF8-ACF293204134}" presName="sibTrans" presStyleCnt="0"/>
      <dgm:spPr/>
    </dgm:pt>
    <dgm:pt modelId="{978F972B-4359-455D-91CE-098DD5E03FA3}" type="pres">
      <dgm:prSet presAssocID="{49A19E21-5CE0-4E36-82BD-566D28213D4A}" presName="textNode" presStyleLbl="node1" presStyleIdx="1" presStyleCnt="4">
        <dgm:presLayoutVars>
          <dgm:bulletEnabled val="1"/>
        </dgm:presLayoutVars>
      </dgm:prSet>
      <dgm:spPr/>
      <dgm:t>
        <a:bodyPr/>
        <a:lstStyle/>
        <a:p>
          <a:pPr latinLnBrk="1"/>
          <a:endParaRPr lang="ko-KR" altLang="en-US"/>
        </a:p>
      </dgm:t>
    </dgm:pt>
    <dgm:pt modelId="{BDDF83D9-A87B-4B42-8718-FADE9C194343}" type="pres">
      <dgm:prSet presAssocID="{A82883FC-097F-4CA4-833C-384ADA93EE51}" presName="sibTrans" presStyleCnt="0"/>
      <dgm:spPr/>
    </dgm:pt>
    <dgm:pt modelId="{9C463672-A325-442D-9601-AD6893514ECB}" type="pres">
      <dgm:prSet presAssocID="{03951004-A25E-4729-A460-FDDB1FD8B2ED}" presName="textNode" presStyleLbl="node1" presStyleIdx="2" presStyleCnt="4">
        <dgm:presLayoutVars>
          <dgm:bulletEnabled val="1"/>
        </dgm:presLayoutVars>
      </dgm:prSet>
      <dgm:spPr/>
      <dgm:t>
        <a:bodyPr/>
        <a:lstStyle/>
        <a:p>
          <a:pPr latinLnBrk="1"/>
          <a:endParaRPr lang="ko-KR" altLang="en-US"/>
        </a:p>
      </dgm:t>
    </dgm:pt>
    <dgm:pt modelId="{ADB70FB6-FCF1-44FD-9FBF-B2B8840E1AFD}" type="pres">
      <dgm:prSet presAssocID="{147E2A01-3299-44D0-8E2C-752AF9C5DD19}" presName="sibTrans" presStyleCnt="0"/>
      <dgm:spPr/>
    </dgm:pt>
    <dgm:pt modelId="{603804D6-AD79-49B9-82E1-5CE93426D344}" type="pres">
      <dgm:prSet presAssocID="{15BA797D-BA1A-45BD-986A-AFB57338E364}" presName="textNode" presStyleLbl="node1" presStyleIdx="3" presStyleCnt="4">
        <dgm:presLayoutVars>
          <dgm:bulletEnabled val="1"/>
        </dgm:presLayoutVars>
      </dgm:prSet>
      <dgm:spPr/>
      <dgm:t>
        <a:bodyPr/>
        <a:lstStyle/>
        <a:p>
          <a:pPr latinLnBrk="1"/>
          <a:endParaRPr lang="ko-KR" altLang="en-US"/>
        </a:p>
      </dgm:t>
    </dgm:pt>
  </dgm:ptLst>
  <dgm:cxnLst>
    <dgm:cxn modelId="{BF8C7005-B143-4BEE-B15F-C0221B28E8B4}" type="presOf" srcId="{BA67D6FF-C943-4B96-B9F0-8F3F2449B062}" destId="{4C9D0A38-7BF8-4D74-A7F7-F814A5BBA33E}" srcOrd="0" destOrd="0" presId="urn:microsoft.com/office/officeart/2005/8/layout/hProcess9"/>
    <dgm:cxn modelId="{441844BD-BA79-4D36-BF56-C38E79A63580}" type="presOf" srcId="{15BA797D-BA1A-45BD-986A-AFB57338E364}" destId="{603804D6-AD79-49B9-82E1-5CE93426D344}" srcOrd="0" destOrd="0" presId="urn:microsoft.com/office/officeart/2005/8/layout/hProcess9"/>
    <dgm:cxn modelId="{130C2611-D0A0-4249-AD07-68139FC6C5AB}" type="presOf" srcId="{49A19E21-5CE0-4E36-82BD-566D28213D4A}" destId="{978F972B-4359-455D-91CE-098DD5E03FA3}" srcOrd="0" destOrd="0" presId="urn:microsoft.com/office/officeart/2005/8/layout/hProcess9"/>
    <dgm:cxn modelId="{C9E890E0-A7B3-4D67-A6F9-C4922266CE80}" type="presOf" srcId="{03951004-A25E-4729-A460-FDDB1FD8B2ED}" destId="{9C463672-A325-442D-9601-AD6893514ECB}" srcOrd="0" destOrd="0" presId="urn:microsoft.com/office/officeart/2005/8/layout/hProcess9"/>
    <dgm:cxn modelId="{DA461306-FA33-44CA-BADD-58FDA1B04FD4}" srcId="{8F662B3B-3FC3-408C-A192-7E51A3CA4A02}" destId="{03951004-A25E-4729-A460-FDDB1FD8B2ED}" srcOrd="2" destOrd="0" parTransId="{1435463F-AFBC-4BF3-9BA3-8DE1D9AEC0E0}" sibTransId="{147E2A01-3299-44D0-8E2C-752AF9C5DD19}"/>
    <dgm:cxn modelId="{19AF72D1-76B1-49CA-8E8E-34603647EA11}" srcId="{8F662B3B-3FC3-408C-A192-7E51A3CA4A02}" destId="{BA67D6FF-C943-4B96-B9F0-8F3F2449B062}" srcOrd="0" destOrd="0" parTransId="{F1E15182-EE09-4A4A-A27D-0F09C45B0031}" sibTransId="{8150653E-D303-4A2A-ACF8-ACF293204134}"/>
    <dgm:cxn modelId="{F875FC98-F022-4E31-B315-29FCC4CD61F2}" srcId="{8F662B3B-3FC3-408C-A192-7E51A3CA4A02}" destId="{49A19E21-5CE0-4E36-82BD-566D28213D4A}" srcOrd="1" destOrd="0" parTransId="{26752BDA-F845-4FAF-A19C-D8CA7C078A06}" sibTransId="{A82883FC-097F-4CA4-833C-384ADA93EE51}"/>
    <dgm:cxn modelId="{85CA14F2-382E-47BB-A172-B43EB8F99797}" type="presOf" srcId="{8F662B3B-3FC3-408C-A192-7E51A3CA4A02}" destId="{C380B587-0870-4563-A560-C945C02B823B}" srcOrd="0" destOrd="0" presId="urn:microsoft.com/office/officeart/2005/8/layout/hProcess9"/>
    <dgm:cxn modelId="{12B9772E-279A-4E81-A5C2-8AB196A3B399}" srcId="{8F662B3B-3FC3-408C-A192-7E51A3CA4A02}" destId="{15BA797D-BA1A-45BD-986A-AFB57338E364}" srcOrd="3" destOrd="0" parTransId="{2D15644D-A0FC-4F98-960D-A38B9F0BC062}" sibTransId="{5220F664-B6C2-4867-B008-579A1A31A976}"/>
    <dgm:cxn modelId="{A06D7C1A-BC4E-4A48-AB3F-AD1095F95BD4}" type="presParOf" srcId="{C380B587-0870-4563-A560-C945C02B823B}" destId="{14C8C896-2C09-46EF-8141-3D1CBD14B21E}" srcOrd="0" destOrd="0" presId="urn:microsoft.com/office/officeart/2005/8/layout/hProcess9"/>
    <dgm:cxn modelId="{2E64CBCF-12C6-4F8F-8C6B-4E2A018A014E}" type="presParOf" srcId="{C380B587-0870-4563-A560-C945C02B823B}" destId="{6FC46028-8FA8-40D4-9149-8623FC9FF7D8}" srcOrd="1" destOrd="0" presId="urn:microsoft.com/office/officeart/2005/8/layout/hProcess9"/>
    <dgm:cxn modelId="{51232E6B-D9FE-424A-A6A3-B760B3C92C71}" type="presParOf" srcId="{6FC46028-8FA8-40D4-9149-8623FC9FF7D8}" destId="{4C9D0A38-7BF8-4D74-A7F7-F814A5BBA33E}" srcOrd="0" destOrd="0" presId="urn:microsoft.com/office/officeart/2005/8/layout/hProcess9"/>
    <dgm:cxn modelId="{0A470AEA-550F-4CD3-A452-09526755EC9A}" type="presParOf" srcId="{6FC46028-8FA8-40D4-9149-8623FC9FF7D8}" destId="{EAE61DAF-4C22-43FB-98B4-75D683F1FD51}" srcOrd="1" destOrd="0" presId="urn:microsoft.com/office/officeart/2005/8/layout/hProcess9"/>
    <dgm:cxn modelId="{C67B520D-8BF6-4B34-BC27-3B39E35472B8}" type="presParOf" srcId="{6FC46028-8FA8-40D4-9149-8623FC9FF7D8}" destId="{978F972B-4359-455D-91CE-098DD5E03FA3}" srcOrd="2" destOrd="0" presId="urn:microsoft.com/office/officeart/2005/8/layout/hProcess9"/>
    <dgm:cxn modelId="{B3F23F1A-832C-4D12-96DD-33CD6C17614B}" type="presParOf" srcId="{6FC46028-8FA8-40D4-9149-8623FC9FF7D8}" destId="{BDDF83D9-A87B-4B42-8718-FADE9C194343}" srcOrd="3" destOrd="0" presId="urn:microsoft.com/office/officeart/2005/8/layout/hProcess9"/>
    <dgm:cxn modelId="{09158604-1339-40EC-92FE-BB8917B5788C}" type="presParOf" srcId="{6FC46028-8FA8-40D4-9149-8623FC9FF7D8}" destId="{9C463672-A325-442D-9601-AD6893514ECB}" srcOrd="4" destOrd="0" presId="urn:microsoft.com/office/officeart/2005/8/layout/hProcess9"/>
    <dgm:cxn modelId="{02DDB22F-A51B-44B8-92AF-F2D17347CCE6}" type="presParOf" srcId="{6FC46028-8FA8-40D4-9149-8623FC9FF7D8}" destId="{ADB70FB6-FCF1-44FD-9FBF-B2B8840E1AFD}" srcOrd="5" destOrd="0" presId="urn:microsoft.com/office/officeart/2005/8/layout/hProcess9"/>
    <dgm:cxn modelId="{D4FB3984-A617-4F15-BFDF-DB34E633DF1A}" type="presParOf" srcId="{6FC46028-8FA8-40D4-9149-8623FC9FF7D8}" destId="{603804D6-AD79-49B9-82E1-5CE93426D344}" srcOrd="6" destOrd="0" presId="urn:microsoft.com/office/officeart/2005/8/layout/hProcess9"/>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C8C896-2C09-46EF-8141-3D1CBD14B21E}">
      <dsp:nvSpPr>
        <dsp:cNvPr id="0" name=""/>
        <dsp:cNvSpPr/>
      </dsp:nvSpPr>
      <dsp:spPr>
        <a:xfrm>
          <a:off x="604867" y="0"/>
          <a:ext cx="6855161" cy="2736304"/>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9D0A38-7BF8-4D74-A7F7-F814A5BBA33E}">
      <dsp:nvSpPr>
        <dsp:cNvPr id="0" name=""/>
        <dsp:cNvSpPr/>
      </dsp:nvSpPr>
      <dsp:spPr>
        <a:xfrm>
          <a:off x="2756" y="820891"/>
          <a:ext cx="1790973" cy="1094521"/>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latinLnBrk="1">
            <a:lnSpc>
              <a:spcPct val="90000"/>
            </a:lnSpc>
            <a:spcBef>
              <a:spcPct val="0"/>
            </a:spcBef>
            <a:spcAft>
              <a:spcPct val="35000"/>
            </a:spcAft>
          </a:pPr>
          <a:r>
            <a:rPr lang="ko-KR" altLang="en-US" sz="4300" kern="1200" dirty="0" smtClean="0">
              <a:latin typeface="HY헤드라인M" pitchFamily="18" charset="-127"/>
              <a:ea typeface="HY헤드라인M" pitchFamily="18" charset="-127"/>
            </a:rPr>
            <a:t>접수</a:t>
          </a:r>
          <a:endParaRPr lang="ko-KR" altLang="en-US" sz="4300" kern="1200" dirty="0">
            <a:latin typeface="HY헤드라인M" pitchFamily="18" charset="-127"/>
            <a:ea typeface="HY헤드라인M" pitchFamily="18" charset="-127"/>
          </a:endParaRPr>
        </a:p>
      </dsp:txBody>
      <dsp:txXfrm>
        <a:off x="56186" y="874321"/>
        <a:ext cx="1684113" cy="987661"/>
      </dsp:txXfrm>
    </dsp:sp>
    <dsp:sp modelId="{978F972B-4359-455D-91CE-098DD5E03FA3}">
      <dsp:nvSpPr>
        <dsp:cNvPr id="0" name=""/>
        <dsp:cNvSpPr/>
      </dsp:nvSpPr>
      <dsp:spPr>
        <a:xfrm>
          <a:off x="2092226" y="820891"/>
          <a:ext cx="1790973" cy="1094521"/>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latinLnBrk="1">
            <a:lnSpc>
              <a:spcPct val="90000"/>
            </a:lnSpc>
            <a:spcBef>
              <a:spcPct val="0"/>
            </a:spcBef>
            <a:spcAft>
              <a:spcPct val="35000"/>
            </a:spcAft>
          </a:pPr>
          <a:r>
            <a:rPr lang="ko-KR" altLang="en-US" sz="4300" kern="1200" dirty="0" smtClean="0">
              <a:latin typeface="HY헤드라인M" pitchFamily="18" charset="-127"/>
              <a:ea typeface="HY헤드라인M" pitchFamily="18" charset="-127"/>
            </a:rPr>
            <a:t>교육</a:t>
          </a:r>
          <a:endParaRPr lang="ko-KR" altLang="en-US" sz="4300" kern="1200" dirty="0">
            <a:latin typeface="HY헤드라인M" pitchFamily="18" charset="-127"/>
            <a:ea typeface="HY헤드라인M" pitchFamily="18" charset="-127"/>
          </a:endParaRPr>
        </a:p>
      </dsp:txBody>
      <dsp:txXfrm>
        <a:off x="2145656" y="874321"/>
        <a:ext cx="1684113" cy="987661"/>
      </dsp:txXfrm>
    </dsp:sp>
    <dsp:sp modelId="{9C463672-A325-442D-9601-AD6893514ECB}">
      <dsp:nvSpPr>
        <dsp:cNvPr id="0" name=""/>
        <dsp:cNvSpPr/>
      </dsp:nvSpPr>
      <dsp:spPr>
        <a:xfrm>
          <a:off x="4181695" y="820891"/>
          <a:ext cx="1790973" cy="1094521"/>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latinLnBrk="1">
            <a:lnSpc>
              <a:spcPct val="90000"/>
            </a:lnSpc>
            <a:spcBef>
              <a:spcPct val="0"/>
            </a:spcBef>
            <a:spcAft>
              <a:spcPct val="35000"/>
            </a:spcAft>
          </a:pPr>
          <a:r>
            <a:rPr lang="ko-KR" altLang="en-US" sz="4300" kern="1200" dirty="0" smtClean="0">
              <a:latin typeface="HY헤드라인M" pitchFamily="18" charset="-127"/>
              <a:ea typeface="HY헤드라인M" pitchFamily="18" charset="-127"/>
            </a:rPr>
            <a:t>시험</a:t>
          </a:r>
          <a:endParaRPr lang="ko-KR" altLang="en-US" sz="4300" kern="1200" dirty="0">
            <a:latin typeface="HY헤드라인M" pitchFamily="18" charset="-127"/>
            <a:ea typeface="HY헤드라인M" pitchFamily="18" charset="-127"/>
          </a:endParaRPr>
        </a:p>
      </dsp:txBody>
      <dsp:txXfrm>
        <a:off x="4235125" y="874321"/>
        <a:ext cx="1684113" cy="987661"/>
      </dsp:txXfrm>
    </dsp:sp>
    <dsp:sp modelId="{603804D6-AD79-49B9-82E1-5CE93426D344}">
      <dsp:nvSpPr>
        <dsp:cNvPr id="0" name=""/>
        <dsp:cNvSpPr/>
      </dsp:nvSpPr>
      <dsp:spPr>
        <a:xfrm>
          <a:off x="6271165" y="820891"/>
          <a:ext cx="1790973" cy="1094521"/>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latinLnBrk="1">
            <a:lnSpc>
              <a:spcPct val="90000"/>
            </a:lnSpc>
            <a:spcBef>
              <a:spcPct val="0"/>
            </a:spcBef>
            <a:spcAft>
              <a:spcPct val="35000"/>
            </a:spcAft>
          </a:pPr>
          <a:r>
            <a:rPr lang="ko-KR" altLang="en-US" sz="4300" kern="1200" dirty="0" smtClean="0">
              <a:latin typeface="HY헤드라인M" pitchFamily="18" charset="-127"/>
              <a:ea typeface="HY헤드라인M" pitchFamily="18" charset="-127"/>
            </a:rPr>
            <a:t>취득</a:t>
          </a:r>
          <a:endParaRPr lang="ko-KR" altLang="en-US" sz="4300" kern="1200" dirty="0">
            <a:latin typeface="HY헤드라인M" pitchFamily="18" charset="-127"/>
            <a:ea typeface="HY헤드라인M" pitchFamily="18" charset="-127"/>
          </a:endParaRPr>
        </a:p>
      </dsp:txBody>
      <dsp:txXfrm>
        <a:off x="6324595" y="874321"/>
        <a:ext cx="1684113" cy="98766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4" y="2"/>
            <a:ext cx="4331810" cy="343297"/>
          </a:xfrm>
          <a:prstGeom prst="rect">
            <a:avLst/>
          </a:prstGeom>
        </p:spPr>
        <p:txBody>
          <a:bodyPr vert="horz" lIns="96359" tIns="48180" rIns="96359" bIns="48180" rtlCol="0"/>
          <a:lstStyle>
            <a:lvl1pPr algn="l">
              <a:defRPr sz="1300"/>
            </a:lvl1pPr>
          </a:lstStyle>
          <a:p>
            <a:endParaRPr lang="ko-KR" altLang="en-US"/>
          </a:p>
        </p:txBody>
      </p:sp>
      <p:sp>
        <p:nvSpPr>
          <p:cNvPr id="3" name="날짜 개체 틀 2"/>
          <p:cNvSpPr>
            <a:spLocks noGrp="1"/>
          </p:cNvSpPr>
          <p:nvPr>
            <p:ph type="dt" sz="quarter" idx="1"/>
          </p:nvPr>
        </p:nvSpPr>
        <p:spPr>
          <a:xfrm>
            <a:off x="5662366" y="2"/>
            <a:ext cx="4331810" cy="343297"/>
          </a:xfrm>
          <a:prstGeom prst="rect">
            <a:avLst/>
          </a:prstGeom>
        </p:spPr>
        <p:txBody>
          <a:bodyPr vert="horz" lIns="96359" tIns="48180" rIns="96359" bIns="48180" rtlCol="0"/>
          <a:lstStyle>
            <a:lvl1pPr algn="r">
              <a:defRPr sz="1300"/>
            </a:lvl1pPr>
          </a:lstStyle>
          <a:p>
            <a:r>
              <a:rPr lang="en-US" altLang="ko-KR" smtClean="0"/>
              <a:t>0</a:t>
            </a:r>
            <a:endParaRPr lang="ko-KR" altLang="en-US"/>
          </a:p>
        </p:txBody>
      </p:sp>
      <p:sp>
        <p:nvSpPr>
          <p:cNvPr id="4" name="바닥글 개체 틀 3"/>
          <p:cNvSpPr>
            <a:spLocks noGrp="1"/>
          </p:cNvSpPr>
          <p:nvPr>
            <p:ph type="ftr" sz="quarter" idx="2"/>
          </p:nvPr>
        </p:nvSpPr>
        <p:spPr>
          <a:xfrm>
            <a:off x="4" y="6521450"/>
            <a:ext cx="4331810" cy="343297"/>
          </a:xfrm>
          <a:prstGeom prst="rect">
            <a:avLst/>
          </a:prstGeom>
        </p:spPr>
        <p:txBody>
          <a:bodyPr vert="horz" lIns="96359" tIns="48180" rIns="96359" bIns="48180" rtlCol="0" anchor="b"/>
          <a:lstStyle>
            <a:lvl1pPr algn="l">
              <a:defRPr sz="1300"/>
            </a:lvl1pPr>
          </a:lstStyle>
          <a:p>
            <a:endParaRPr lang="ko-KR" altLang="en-US"/>
          </a:p>
        </p:txBody>
      </p:sp>
      <p:sp>
        <p:nvSpPr>
          <p:cNvPr id="5" name="슬라이드 번호 개체 틀 4"/>
          <p:cNvSpPr>
            <a:spLocks noGrp="1"/>
          </p:cNvSpPr>
          <p:nvPr>
            <p:ph type="sldNum" sz="quarter" idx="3"/>
          </p:nvPr>
        </p:nvSpPr>
        <p:spPr>
          <a:xfrm>
            <a:off x="5662366" y="6521450"/>
            <a:ext cx="4331810" cy="343297"/>
          </a:xfrm>
          <a:prstGeom prst="rect">
            <a:avLst/>
          </a:prstGeom>
        </p:spPr>
        <p:txBody>
          <a:bodyPr vert="horz" lIns="96359" tIns="48180" rIns="96359" bIns="48180" rtlCol="0" anchor="b"/>
          <a:lstStyle>
            <a:lvl1pPr algn="r">
              <a:defRPr sz="1300"/>
            </a:lvl1pPr>
          </a:lstStyle>
          <a:p>
            <a:fld id="{D07C4E69-D709-47DB-B2F5-CF08E383CC2D}"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4" y="2"/>
            <a:ext cx="4331810" cy="343297"/>
          </a:xfrm>
          <a:prstGeom prst="rect">
            <a:avLst/>
          </a:prstGeom>
        </p:spPr>
        <p:txBody>
          <a:bodyPr vert="horz" lIns="96359" tIns="48180" rIns="96359" bIns="48180" rtlCol="0"/>
          <a:lstStyle>
            <a:lvl1pPr algn="l">
              <a:defRPr sz="1300"/>
            </a:lvl1pPr>
          </a:lstStyle>
          <a:p>
            <a:endParaRPr lang="ko-KR" altLang="en-US"/>
          </a:p>
        </p:txBody>
      </p:sp>
      <p:sp>
        <p:nvSpPr>
          <p:cNvPr id="3" name="날짜 개체 틀 2"/>
          <p:cNvSpPr>
            <a:spLocks noGrp="1"/>
          </p:cNvSpPr>
          <p:nvPr>
            <p:ph type="dt" idx="1"/>
          </p:nvPr>
        </p:nvSpPr>
        <p:spPr>
          <a:xfrm>
            <a:off x="5662366" y="2"/>
            <a:ext cx="4331810" cy="343297"/>
          </a:xfrm>
          <a:prstGeom prst="rect">
            <a:avLst/>
          </a:prstGeom>
        </p:spPr>
        <p:txBody>
          <a:bodyPr vert="horz" lIns="96359" tIns="48180" rIns="96359" bIns="48180" rtlCol="0"/>
          <a:lstStyle>
            <a:lvl1pPr algn="r">
              <a:defRPr sz="1300"/>
            </a:lvl1pPr>
          </a:lstStyle>
          <a:p>
            <a:r>
              <a:rPr lang="en-US" altLang="ko-KR" smtClean="0"/>
              <a:t>0</a:t>
            </a:r>
            <a:endParaRPr lang="ko-KR" altLang="en-US"/>
          </a:p>
        </p:txBody>
      </p:sp>
      <p:sp>
        <p:nvSpPr>
          <p:cNvPr id="4" name="슬라이드 이미지 개체 틀 3"/>
          <p:cNvSpPr>
            <a:spLocks noGrp="1" noRot="1" noChangeAspect="1"/>
          </p:cNvSpPr>
          <p:nvPr>
            <p:ph type="sldImg" idx="2"/>
          </p:nvPr>
        </p:nvSpPr>
        <p:spPr>
          <a:xfrm>
            <a:off x="3281363" y="514350"/>
            <a:ext cx="3433762" cy="2574925"/>
          </a:xfrm>
          <a:prstGeom prst="rect">
            <a:avLst/>
          </a:prstGeom>
          <a:noFill/>
          <a:ln w="12700">
            <a:solidFill>
              <a:prstClr val="black"/>
            </a:solidFill>
          </a:ln>
        </p:spPr>
        <p:txBody>
          <a:bodyPr vert="horz" lIns="96359" tIns="48180" rIns="96359" bIns="48180" rtlCol="0" anchor="ctr"/>
          <a:lstStyle/>
          <a:p>
            <a:endParaRPr lang="ko-KR" altLang="en-US"/>
          </a:p>
        </p:txBody>
      </p:sp>
      <p:sp>
        <p:nvSpPr>
          <p:cNvPr id="5" name="슬라이드 노트 개체 틀 4"/>
          <p:cNvSpPr>
            <a:spLocks noGrp="1"/>
          </p:cNvSpPr>
          <p:nvPr>
            <p:ph type="body" sz="quarter" idx="3"/>
          </p:nvPr>
        </p:nvSpPr>
        <p:spPr>
          <a:xfrm>
            <a:off x="999652" y="3261321"/>
            <a:ext cx="7997189" cy="3089672"/>
          </a:xfrm>
          <a:prstGeom prst="rect">
            <a:avLst/>
          </a:prstGeom>
        </p:spPr>
        <p:txBody>
          <a:bodyPr vert="horz" lIns="96359" tIns="48180" rIns="96359" bIns="4818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4" y="6521450"/>
            <a:ext cx="4331810" cy="343297"/>
          </a:xfrm>
          <a:prstGeom prst="rect">
            <a:avLst/>
          </a:prstGeom>
        </p:spPr>
        <p:txBody>
          <a:bodyPr vert="horz" lIns="96359" tIns="48180" rIns="96359" bIns="48180" rtlCol="0" anchor="b"/>
          <a:lstStyle>
            <a:lvl1pPr algn="l">
              <a:defRPr sz="1300"/>
            </a:lvl1pPr>
          </a:lstStyle>
          <a:p>
            <a:endParaRPr lang="ko-KR" altLang="en-US"/>
          </a:p>
        </p:txBody>
      </p:sp>
      <p:sp>
        <p:nvSpPr>
          <p:cNvPr id="7" name="슬라이드 번호 개체 틀 6"/>
          <p:cNvSpPr>
            <a:spLocks noGrp="1"/>
          </p:cNvSpPr>
          <p:nvPr>
            <p:ph type="sldNum" sz="quarter" idx="5"/>
          </p:nvPr>
        </p:nvSpPr>
        <p:spPr>
          <a:xfrm>
            <a:off x="5662366" y="6521450"/>
            <a:ext cx="4331810" cy="343297"/>
          </a:xfrm>
          <a:prstGeom prst="rect">
            <a:avLst/>
          </a:prstGeom>
        </p:spPr>
        <p:txBody>
          <a:bodyPr vert="horz" lIns="96359" tIns="48180" rIns="96359" bIns="48180" rtlCol="0" anchor="b"/>
          <a:lstStyle>
            <a:lvl1pPr algn="r">
              <a:defRPr sz="1300"/>
            </a:lvl1pPr>
          </a:lstStyle>
          <a:p>
            <a:fld id="{50674539-EC95-424A-9A22-36D638B254DE}"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hf hdr="0" ftr="0"/>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50674539-EC95-424A-9A22-36D638B254DE}" type="slidenum">
              <a:rPr lang="ko-KR" altLang="en-US" smtClean="0"/>
              <a:pPr/>
              <a:t>1</a:t>
            </a:fld>
            <a:endParaRPr lang="ko-KR" altLang="en-US" dirty="0"/>
          </a:p>
        </p:txBody>
      </p:sp>
      <p:sp>
        <p:nvSpPr>
          <p:cNvPr id="5" name="날짜 개체 틀 4"/>
          <p:cNvSpPr>
            <a:spLocks noGrp="1"/>
          </p:cNvSpPr>
          <p:nvPr>
            <p:ph type="dt" idx="11"/>
          </p:nvPr>
        </p:nvSpPr>
        <p:spPr/>
        <p:txBody>
          <a:bodyPr/>
          <a:lstStyle/>
          <a:p>
            <a:r>
              <a:rPr lang="en-US" altLang="ko-KR" dirty="0" smtClean="0"/>
              <a:t>0</a:t>
            </a:r>
            <a:endParaRPr lang="ko-KR"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50674539-EC95-424A-9A22-36D638B254DE}" type="slidenum">
              <a:rPr lang="ko-KR" altLang="en-US" smtClean="0"/>
              <a:pPr/>
              <a:t>4</a:t>
            </a:fld>
            <a:endParaRPr lang="ko-KR" altLang="en-US"/>
          </a:p>
        </p:txBody>
      </p:sp>
      <p:sp>
        <p:nvSpPr>
          <p:cNvPr id="5" name="날짜 개체 틀 4"/>
          <p:cNvSpPr>
            <a:spLocks noGrp="1"/>
          </p:cNvSpPr>
          <p:nvPr>
            <p:ph type="dt" idx="11"/>
          </p:nvPr>
        </p:nvSpPr>
        <p:spPr/>
        <p:txBody>
          <a:bodyPr/>
          <a:lstStyle/>
          <a:p>
            <a:r>
              <a:rPr lang="en-US" altLang="ko-KR" smtClean="0"/>
              <a:t>0</a:t>
            </a:r>
            <a:endParaRPr lang="ko-KR"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50674539-EC95-424A-9A22-36D638B254DE}" type="slidenum">
              <a:rPr lang="ko-KR" altLang="en-US" smtClean="0"/>
              <a:pPr/>
              <a:t>5</a:t>
            </a:fld>
            <a:endParaRPr lang="ko-KR" altLang="en-US"/>
          </a:p>
        </p:txBody>
      </p:sp>
      <p:sp>
        <p:nvSpPr>
          <p:cNvPr id="5" name="날짜 개체 틀 4"/>
          <p:cNvSpPr>
            <a:spLocks noGrp="1"/>
          </p:cNvSpPr>
          <p:nvPr>
            <p:ph type="dt" idx="11"/>
          </p:nvPr>
        </p:nvSpPr>
        <p:spPr/>
        <p:txBody>
          <a:bodyPr/>
          <a:lstStyle/>
          <a:p>
            <a:r>
              <a:rPr lang="en-US" altLang="ko-KR" smtClean="0"/>
              <a:t>0</a:t>
            </a:r>
            <a:endParaRPr lang="ko-KR"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69AC58B4-E17B-44A3-B976-D7F125F9FC8F}" type="datetime1">
              <a:rPr lang="ko-KR" altLang="en-US" smtClean="0"/>
              <a:pPr/>
              <a:t>2019-05-03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18FEB1CA-40DA-4FFD-909E-A13217F7B94E}" type="slidenum">
              <a:rPr lang="ko-KR" altLang="en-US" smtClean="0"/>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668F0817-60AF-4BE6-9AF3-D24403CABFCB}" type="datetime1">
              <a:rPr lang="ko-KR" altLang="en-US" smtClean="0"/>
              <a:pPr/>
              <a:t>2019-05-03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18FEB1CA-40DA-4FFD-909E-A13217F7B94E}" type="slidenum">
              <a:rPr lang="ko-KR" altLang="en-US" smtClean="0"/>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D07838F5-5FBF-4074-A5FB-B97AD79BE06D}" type="datetime1">
              <a:rPr lang="ko-KR" altLang="en-US" smtClean="0"/>
              <a:pPr/>
              <a:t>2019-05-03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18FEB1CA-40DA-4FFD-909E-A13217F7B94E}"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pic>
        <p:nvPicPr>
          <p:cNvPr id="8" name="그림 7" descr="제목 없음-2.png"/>
          <p:cNvPicPr>
            <a:picLocks noChangeAspect="1"/>
          </p:cNvPicPr>
          <p:nvPr userDrawn="1"/>
        </p:nvPicPr>
        <p:blipFill>
          <a:blip r:embed="rId2" cstate="print">
            <a:duotone>
              <a:prstClr val="black"/>
              <a:schemeClr val="accent6">
                <a:tint val="45000"/>
                <a:satMod val="400000"/>
              </a:schemeClr>
            </a:duotone>
          </a:blip>
          <a:srcRect l="92188" t="75000"/>
          <a:stretch>
            <a:fillRect/>
          </a:stretch>
        </p:blipFill>
        <p:spPr>
          <a:xfrm rot="10800000">
            <a:off x="-23799" y="6143644"/>
            <a:ext cx="595270" cy="714356"/>
          </a:xfrm>
          <a:prstGeom prst="rect">
            <a:avLst/>
          </a:prstGeom>
        </p:spPr>
      </p:pic>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9D76CEF1-D2A3-448E-AD74-0767841F1046}" type="datetime1">
              <a:rPr lang="ko-KR" altLang="en-US" smtClean="0"/>
              <a:pPr/>
              <a:t>2019-05-03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a:xfrm>
            <a:off x="9508" y="6492875"/>
            <a:ext cx="2133600" cy="365125"/>
          </a:xfrm>
        </p:spPr>
        <p:txBody>
          <a:bodyPr/>
          <a:lstStyle>
            <a:lvl1pPr algn="l">
              <a:defRPr>
                <a:solidFill>
                  <a:schemeClr val="tx1"/>
                </a:solidFill>
              </a:defRPr>
            </a:lvl1pPr>
          </a:lstStyle>
          <a:p>
            <a:fld id="{18FEB1CA-40DA-4FFD-909E-A13217F7B94E}" type="slidenum">
              <a:rPr lang="ko-KR" altLang="en-US" smtClean="0"/>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8BE04608-4601-4A21-97CC-21F27DCF716F}" type="datetime1">
              <a:rPr lang="ko-KR" altLang="en-US" smtClean="0"/>
              <a:pPr/>
              <a:t>2019-05-03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18FEB1CA-40DA-4FFD-909E-A13217F7B94E}" type="slidenum">
              <a:rPr lang="ko-KR" altLang="en-US" smtClean="0"/>
              <a:pPr/>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63F7497B-D002-404D-BBF4-B90F0A7E00DB}" type="datetime1">
              <a:rPr lang="ko-KR" altLang="en-US" smtClean="0"/>
              <a:pPr/>
              <a:t>2019-05-03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18FEB1CA-40DA-4FFD-909E-A13217F7B94E}" type="slidenum">
              <a:rPr lang="ko-KR" altLang="en-US" smtClean="0"/>
              <a:pPr/>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FE1F8196-6198-48D3-89F4-3E5C40957672}" type="datetime1">
              <a:rPr lang="ko-KR" altLang="en-US" smtClean="0"/>
              <a:pPr/>
              <a:t>2019-05-03</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18FEB1CA-40DA-4FFD-909E-A13217F7B94E}" type="slidenum">
              <a:rPr lang="ko-KR" altLang="en-US" smtClean="0"/>
              <a:pPr/>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5D42C210-929C-48E7-BA51-7D9706C5FEB9}" type="datetime1">
              <a:rPr lang="ko-KR" altLang="en-US" smtClean="0"/>
              <a:pPr/>
              <a:t>2019-05-03</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18FEB1CA-40DA-4FFD-909E-A13217F7B94E}" type="slidenum">
              <a:rPr lang="ko-KR" altLang="en-US" smtClean="0"/>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FDA160BD-71DB-4FB1-8317-F43E70A5CF52}" type="datetime1">
              <a:rPr lang="ko-KR" altLang="en-US" smtClean="0"/>
              <a:pPr/>
              <a:t>2019-05-03</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18FEB1CA-40DA-4FFD-909E-A13217F7B94E}" type="slidenum">
              <a:rPr lang="ko-KR" altLang="en-US"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322BF374-A77D-41F2-8DD2-8ACE9BB82B55}" type="datetime1">
              <a:rPr lang="ko-KR" altLang="en-US" smtClean="0"/>
              <a:pPr/>
              <a:t>2019-05-03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18FEB1CA-40DA-4FFD-909E-A13217F7B94E}" type="slidenum">
              <a:rPr lang="ko-KR" altLang="en-US" smtClean="0"/>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6200E67B-6151-4F73-9696-F46FE08F6ABF}" type="datetime1">
              <a:rPr lang="ko-KR" altLang="en-US" smtClean="0"/>
              <a:pPr/>
              <a:t>2019-05-03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18FEB1CA-40DA-4FFD-909E-A13217F7B94E}" type="slidenum">
              <a:rPr lang="ko-KR" altLang="en-US" smtClean="0"/>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215B6F-F301-4B7B-B3C1-D06A8D7C4C87}" type="datetime1">
              <a:rPr lang="ko-KR" altLang="en-US" smtClean="0"/>
              <a:pPr/>
              <a:t>2019-05-03</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FEB1CA-40DA-4FFD-909E-A13217F7B94E}"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4.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6.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cstate="print"/>
          <a:srcRect b="8333"/>
          <a:stretch>
            <a:fillRect/>
          </a:stretch>
        </p:blipFill>
        <p:spPr bwMode="auto">
          <a:xfrm>
            <a:off x="0" y="0"/>
            <a:ext cx="9144000" cy="6858000"/>
          </a:xfrm>
          <a:prstGeom prst="rect">
            <a:avLst/>
          </a:prstGeom>
          <a:noFill/>
          <a:ln w="9525">
            <a:noFill/>
            <a:miter lim="800000"/>
            <a:headEnd/>
            <a:tailEnd/>
          </a:ln>
        </p:spPr>
      </p:pic>
      <p:sp>
        <p:nvSpPr>
          <p:cNvPr id="8" name="TextBox 7"/>
          <p:cNvSpPr txBox="1"/>
          <p:nvPr/>
        </p:nvSpPr>
        <p:spPr>
          <a:xfrm>
            <a:off x="857224" y="2428868"/>
            <a:ext cx="7560840" cy="1446550"/>
          </a:xfrm>
          <a:prstGeom prst="rect">
            <a:avLst/>
          </a:prstGeom>
          <a:noFill/>
        </p:spPr>
        <p:txBody>
          <a:bodyPr wrap="square" rtlCol="0">
            <a:spAutoFit/>
          </a:bodyPr>
          <a:lstStyle/>
          <a:p>
            <a:r>
              <a:rPr lang="ko-KR" altLang="en-US" sz="4400" b="1" dirty="0" smtClean="0">
                <a:latin typeface="HY울릉도M" pitchFamily="18" charset="-127"/>
                <a:ea typeface="HY울릉도M" pitchFamily="18" charset="-127"/>
              </a:rPr>
              <a:t>㈜한국교육진흥원</a:t>
            </a:r>
            <a:endParaRPr lang="en-US" altLang="ko-KR" sz="4400" b="1" dirty="0" smtClean="0">
              <a:latin typeface="HY울릉도M" pitchFamily="18" charset="-127"/>
              <a:ea typeface="HY울릉도M" pitchFamily="18" charset="-127"/>
            </a:endParaRPr>
          </a:p>
          <a:p>
            <a:r>
              <a:rPr lang="ko-KR" altLang="en-US" sz="4400" b="1" dirty="0" smtClean="0">
                <a:latin typeface="HY울릉도M" pitchFamily="18" charset="-127"/>
                <a:ea typeface="HY울릉도M" pitchFamily="18" charset="-127"/>
              </a:rPr>
              <a:t>역량강화 </a:t>
            </a:r>
            <a:r>
              <a:rPr lang="ko-KR" altLang="en-US" sz="4400" b="1" dirty="0" smtClean="0">
                <a:solidFill>
                  <a:srgbClr val="FF0000"/>
                </a:solidFill>
                <a:latin typeface="HY울릉도M" pitchFamily="18" charset="-127"/>
                <a:ea typeface="HY울릉도M" pitchFamily="18" charset="-127"/>
              </a:rPr>
              <a:t>자격증 취득 </a:t>
            </a:r>
            <a:r>
              <a:rPr lang="ko-KR" altLang="en-US" sz="4400" b="1" dirty="0" smtClean="0">
                <a:latin typeface="HY울릉도M" pitchFamily="18" charset="-127"/>
                <a:ea typeface="HY울릉도M" pitchFamily="18" charset="-127"/>
              </a:rPr>
              <a:t>제안서</a:t>
            </a:r>
            <a:endParaRPr lang="ko-KR" altLang="en-US" sz="4400" b="1" dirty="0">
              <a:latin typeface="HY울릉도M" pitchFamily="18" charset="-127"/>
              <a:ea typeface="HY울릉도M" pitchFamily="18" charset="-127"/>
            </a:endParaRPr>
          </a:p>
        </p:txBody>
      </p:sp>
      <p:sp>
        <p:nvSpPr>
          <p:cNvPr id="9" name="TextBox 8"/>
          <p:cNvSpPr txBox="1"/>
          <p:nvPr/>
        </p:nvSpPr>
        <p:spPr>
          <a:xfrm>
            <a:off x="6429388" y="3857628"/>
            <a:ext cx="1621984" cy="400110"/>
          </a:xfrm>
          <a:prstGeom prst="rect">
            <a:avLst/>
          </a:prstGeom>
          <a:noFill/>
        </p:spPr>
        <p:txBody>
          <a:bodyPr wrap="square" rtlCol="0">
            <a:spAutoFit/>
          </a:bodyPr>
          <a:lstStyle/>
          <a:p>
            <a:pPr algn="r"/>
            <a:r>
              <a:rPr lang="en-US" altLang="ko-KR" sz="2000" b="1" dirty="0" smtClean="0"/>
              <a:t>2019.</a:t>
            </a:r>
            <a:endParaRPr lang="ko-KR" altLang="en-US" sz="2000" b="1" dirty="0"/>
          </a:p>
        </p:txBody>
      </p:sp>
      <p:grpSp>
        <p:nvGrpSpPr>
          <p:cNvPr id="13" name="그룹 12"/>
          <p:cNvGrpSpPr/>
          <p:nvPr/>
        </p:nvGrpSpPr>
        <p:grpSpPr>
          <a:xfrm>
            <a:off x="2928926" y="5429264"/>
            <a:ext cx="3312368" cy="523220"/>
            <a:chOff x="2915816" y="5661248"/>
            <a:chExt cx="3312368" cy="523220"/>
          </a:xfrm>
        </p:grpSpPr>
        <p:pic>
          <p:nvPicPr>
            <p:cNvPr id="11" name="Picture 4" descr="D:\바탕화면 8.30\한국교육진흥원 로고.JP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915816" y="5661248"/>
              <a:ext cx="576064" cy="518341"/>
            </a:xfrm>
            <a:prstGeom prst="rect">
              <a:avLst/>
            </a:prstGeom>
            <a:noFill/>
            <a:ln w="9525">
              <a:noFill/>
              <a:miter lim="800000"/>
              <a:headEnd/>
              <a:tailEnd/>
            </a:ln>
          </p:spPr>
        </p:pic>
        <p:sp>
          <p:nvSpPr>
            <p:cNvPr id="12" name="TextBox 9"/>
            <p:cNvSpPr txBox="1">
              <a:spLocks noChangeArrowheads="1"/>
            </p:cNvSpPr>
            <p:nvPr/>
          </p:nvSpPr>
          <p:spPr bwMode="auto">
            <a:xfrm>
              <a:off x="3419872" y="5661248"/>
              <a:ext cx="2808312" cy="523220"/>
            </a:xfrm>
            <a:prstGeom prst="rect">
              <a:avLst/>
            </a:prstGeom>
            <a:noFill/>
            <a:ln w="9525">
              <a:noFill/>
              <a:miter lim="800000"/>
              <a:headEnd/>
              <a:tailEnd/>
            </a:ln>
          </p:spPr>
          <p:txBody>
            <a:bodyPr wrap="square">
              <a:spAutoFit/>
            </a:bodyPr>
            <a:ls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a:lstStyle>
            <a:p>
              <a:r>
                <a:rPr lang="ko-KR" altLang="en-US" sz="2800" b="1" dirty="0">
                  <a:solidFill>
                    <a:srgbClr val="002060"/>
                  </a:solidFill>
                  <a:latin typeface="HY울릉도M" pitchFamily="18" charset="-127"/>
                  <a:ea typeface="HY울릉도M" pitchFamily="18" charset="-127"/>
                </a:rPr>
                <a:t>한국교육진흥원</a:t>
              </a:r>
            </a:p>
          </p:txBody>
        </p:sp>
      </p:grpSp>
      <p:sp>
        <p:nvSpPr>
          <p:cNvPr id="14" name="TextBox 13"/>
          <p:cNvSpPr txBox="1"/>
          <p:nvPr/>
        </p:nvSpPr>
        <p:spPr>
          <a:xfrm>
            <a:off x="3357554" y="5857892"/>
            <a:ext cx="2663987" cy="443198"/>
          </a:xfrm>
          <a:prstGeom prst="rect">
            <a:avLst/>
          </a:prstGeom>
          <a:noFill/>
        </p:spPr>
        <p:txBody>
          <a:bodyPr wrap="square">
            <a:spAutoFit/>
          </a:bodyPr>
          <a:lstStyle/>
          <a:p>
            <a:pPr algn="r" fontAlgn="auto">
              <a:lnSpc>
                <a:spcPct val="150000"/>
              </a:lnSpc>
              <a:spcBef>
                <a:spcPts val="0"/>
              </a:spcBef>
              <a:spcAft>
                <a:spcPts val="0"/>
              </a:spcAft>
              <a:defRPr/>
            </a:pPr>
            <a:r>
              <a:rPr lang="en-US" altLang="ko-KR" b="1" spc="300" dirty="0" smtClean="0">
                <a:ln>
                  <a:solidFill>
                    <a:schemeClr val="bg1">
                      <a:alpha val="0"/>
                    </a:schemeClr>
                  </a:solidFill>
                </a:ln>
                <a:solidFill>
                  <a:srgbClr val="009900"/>
                </a:solidFill>
                <a:latin typeface="HY동녘M" pitchFamily="18" charset="-127"/>
                <a:ea typeface="HY동녘M" pitchFamily="18" charset="-127"/>
              </a:rPr>
              <a:t>TEL-1688-0714</a:t>
            </a:r>
            <a:endParaRPr kumimoji="0" lang="en-US" altLang="ko-KR" b="1" spc="300" dirty="0">
              <a:ln>
                <a:solidFill>
                  <a:schemeClr val="bg1">
                    <a:alpha val="0"/>
                  </a:schemeClr>
                </a:solidFill>
              </a:ln>
              <a:solidFill>
                <a:srgbClr val="009900"/>
              </a:solidFill>
              <a:latin typeface="HY동녘M" pitchFamily="18" charset="-127"/>
              <a:ea typeface="HY동녘M" pitchFamily="18"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b="8333"/>
          <a:stretch>
            <a:fillRect/>
          </a:stretch>
        </p:blipFill>
        <p:spPr bwMode="auto">
          <a:xfrm flipV="1">
            <a:off x="0" y="142852"/>
            <a:ext cx="9144000" cy="6715148"/>
          </a:xfrm>
          <a:prstGeom prst="rect">
            <a:avLst/>
          </a:prstGeom>
          <a:noFill/>
          <a:ln w="9525">
            <a:noFill/>
            <a:miter lim="800000"/>
            <a:headEnd/>
            <a:tailEnd/>
          </a:ln>
        </p:spPr>
      </p:pic>
      <p:sp>
        <p:nvSpPr>
          <p:cNvPr id="4" name="TextBox 3"/>
          <p:cNvSpPr txBox="1"/>
          <p:nvPr/>
        </p:nvSpPr>
        <p:spPr>
          <a:xfrm>
            <a:off x="323528" y="620688"/>
            <a:ext cx="5572164" cy="707886"/>
          </a:xfrm>
          <a:prstGeom prst="rect">
            <a:avLst/>
          </a:prstGeom>
          <a:noFill/>
        </p:spPr>
        <p:txBody>
          <a:bodyPr wrap="square" rtlCol="0">
            <a:spAutoFit/>
          </a:bodyPr>
          <a:lstStyle/>
          <a:p>
            <a:r>
              <a:rPr lang="ko-KR" altLang="en-US" sz="4000" b="1" dirty="0" smtClean="0"/>
              <a:t>감사합니다</a:t>
            </a:r>
            <a:r>
              <a:rPr lang="en-US" altLang="ko-KR" sz="4000" b="1" dirty="0" smtClean="0"/>
              <a:t>. </a:t>
            </a:r>
            <a:endParaRPr lang="ko-KR" altLang="en-US" sz="4000" b="1" dirty="0"/>
          </a:p>
        </p:txBody>
      </p:sp>
      <p:cxnSp>
        <p:nvCxnSpPr>
          <p:cNvPr id="6" name="직선 연결선 5"/>
          <p:cNvCxnSpPr/>
          <p:nvPr/>
        </p:nvCxnSpPr>
        <p:spPr>
          <a:xfrm rot="5400000">
            <a:off x="-539980" y="3102572"/>
            <a:ext cx="1652194" cy="794"/>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57952" y="2290043"/>
            <a:ext cx="5286412" cy="1277273"/>
          </a:xfrm>
          <a:prstGeom prst="rect">
            <a:avLst/>
          </a:prstGeom>
          <a:noFill/>
        </p:spPr>
        <p:txBody>
          <a:bodyPr wrap="square" rtlCol="0">
            <a:spAutoFit/>
          </a:bodyPr>
          <a:lstStyle/>
          <a:p>
            <a:pPr>
              <a:lnSpc>
                <a:spcPct val="150000"/>
              </a:lnSpc>
            </a:pPr>
            <a:r>
              <a:rPr lang="en-US" altLang="ko-KR" sz="1400" dirty="0" smtClean="0">
                <a:solidFill>
                  <a:srgbClr val="FF0000"/>
                </a:solidFill>
                <a:latin typeface="HY헤드라인M" pitchFamily="18" charset="-127"/>
                <a:ea typeface="HY헤드라인M" pitchFamily="18" charset="-127"/>
              </a:rPr>
              <a:t>Contact Point</a:t>
            </a:r>
            <a:endParaRPr lang="en-US" altLang="ko-KR" sz="1400" b="1" dirty="0" smtClean="0"/>
          </a:p>
          <a:p>
            <a:r>
              <a:rPr lang="ko-KR" altLang="en-US" sz="1400" b="1" dirty="0" smtClean="0">
                <a:latin typeface="굴림" pitchFamily="50" charset="-127"/>
                <a:ea typeface="굴림" pitchFamily="50" charset="-127"/>
              </a:rPr>
              <a:t>주식회사 한국교육진흥원</a:t>
            </a:r>
            <a:endParaRPr lang="en-US" altLang="ko-KR" sz="1400" b="1" dirty="0" smtClean="0">
              <a:latin typeface="굴림" pitchFamily="50" charset="-127"/>
              <a:ea typeface="굴림" pitchFamily="50" charset="-127"/>
            </a:endParaRPr>
          </a:p>
          <a:p>
            <a:r>
              <a:rPr lang="ko-KR" altLang="en-US" sz="1400" b="1" dirty="0" smtClean="0">
                <a:latin typeface="굴림" pitchFamily="50" charset="-127"/>
                <a:ea typeface="굴림" pitchFamily="50" charset="-127"/>
              </a:rPr>
              <a:t>광주광역시 동구 </a:t>
            </a:r>
            <a:r>
              <a:rPr lang="ko-KR" altLang="en-US" sz="1400" b="1" dirty="0" err="1" smtClean="0">
                <a:latin typeface="굴림" pitchFamily="50" charset="-127"/>
                <a:ea typeface="굴림" pitchFamily="50" charset="-127"/>
              </a:rPr>
              <a:t>독립로</a:t>
            </a:r>
            <a:r>
              <a:rPr lang="ko-KR" altLang="en-US" sz="1400" b="1" dirty="0" smtClean="0">
                <a:latin typeface="굴림" pitchFamily="50" charset="-127"/>
                <a:ea typeface="굴림" pitchFamily="50" charset="-127"/>
              </a:rPr>
              <a:t>  </a:t>
            </a:r>
            <a:r>
              <a:rPr lang="en-US" altLang="ko-KR" sz="1400" b="1" dirty="0" smtClean="0">
                <a:latin typeface="굴림" pitchFamily="50" charset="-127"/>
                <a:ea typeface="굴림" pitchFamily="50" charset="-127"/>
              </a:rPr>
              <a:t>256-7 </a:t>
            </a:r>
          </a:p>
          <a:p>
            <a:r>
              <a:rPr lang="en-US" altLang="ko-KR" sz="1400" b="1" dirty="0" smtClean="0">
                <a:latin typeface="굴림" pitchFamily="50" charset="-127"/>
                <a:ea typeface="굴림" pitchFamily="50" charset="-127"/>
              </a:rPr>
              <a:t>TEL : 1688-0714  FAX :***-***-****</a:t>
            </a:r>
          </a:p>
          <a:p>
            <a:r>
              <a:rPr lang="en-US" altLang="ko-KR" sz="1400" b="1" dirty="0" smtClean="0">
                <a:latin typeface="굴림" pitchFamily="50" charset="-127"/>
                <a:ea typeface="굴림" pitchFamily="50" charset="-127"/>
              </a:rPr>
              <a:t>http://www.kskedu.co.kr</a:t>
            </a:r>
          </a:p>
        </p:txBody>
      </p:sp>
      <p:sp>
        <p:nvSpPr>
          <p:cNvPr id="7" name="TextBox 6"/>
          <p:cNvSpPr txBox="1"/>
          <p:nvPr/>
        </p:nvSpPr>
        <p:spPr>
          <a:xfrm>
            <a:off x="35496" y="3462594"/>
            <a:ext cx="4285710" cy="507831"/>
          </a:xfrm>
          <a:prstGeom prst="rect">
            <a:avLst/>
          </a:prstGeom>
          <a:noFill/>
        </p:spPr>
        <p:txBody>
          <a:bodyPr wrap="square">
            <a:spAutoFit/>
          </a:bodyPr>
          <a:lstStyle/>
          <a:p>
            <a:pPr algn="r" fontAlgn="auto">
              <a:lnSpc>
                <a:spcPct val="150000"/>
              </a:lnSpc>
              <a:spcBef>
                <a:spcPts val="0"/>
              </a:spcBef>
              <a:spcAft>
                <a:spcPts val="0"/>
              </a:spcAft>
              <a:defRPr/>
            </a:pPr>
            <a:r>
              <a:rPr lang="ko-KR" altLang="en-US" sz="1600" b="1" spc="300" dirty="0" smtClean="0">
                <a:ln>
                  <a:solidFill>
                    <a:schemeClr val="bg1">
                      <a:alpha val="0"/>
                    </a:schemeClr>
                  </a:solidFill>
                </a:ln>
                <a:solidFill>
                  <a:srgbClr val="002060"/>
                </a:solidFill>
                <a:latin typeface="HY강M" pitchFamily="18" charset="-127"/>
                <a:ea typeface="HY강M" pitchFamily="18" charset="-127"/>
              </a:rPr>
              <a:t>담당</a:t>
            </a:r>
            <a:r>
              <a:rPr lang="en-US" altLang="ko-KR" sz="1600" b="1" spc="300" dirty="0" smtClean="0">
                <a:ln>
                  <a:solidFill>
                    <a:schemeClr val="bg1">
                      <a:alpha val="0"/>
                    </a:schemeClr>
                  </a:solidFill>
                </a:ln>
                <a:solidFill>
                  <a:srgbClr val="002060"/>
                </a:solidFill>
                <a:latin typeface="HY강M" pitchFamily="18" charset="-127"/>
                <a:ea typeface="HY강M" pitchFamily="18" charset="-127"/>
              </a:rPr>
              <a:t>:</a:t>
            </a:r>
            <a:r>
              <a:rPr lang="ko-KR" altLang="en-US" sz="1600" b="1" spc="300" dirty="0" err="1" smtClean="0">
                <a:ln>
                  <a:solidFill>
                    <a:schemeClr val="bg1">
                      <a:alpha val="0"/>
                    </a:schemeClr>
                  </a:solidFill>
                </a:ln>
                <a:solidFill>
                  <a:srgbClr val="002060"/>
                </a:solidFill>
                <a:latin typeface="HY강M" pitchFamily="18" charset="-127"/>
                <a:ea typeface="HY강M" pitchFamily="18" charset="-127"/>
              </a:rPr>
              <a:t>김준석팀장</a:t>
            </a:r>
            <a:r>
              <a:rPr kumimoji="0" lang="ko-KR" altLang="en-US" b="1" spc="300" dirty="0" smtClean="0">
                <a:ln>
                  <a:solidFill>
                    <a:schemeClr val="bg1">
                      <a:alpha val="0"/>
                    </a:schemeClr>
                  </a:solidFill>
                </a:ln>
                <a:solidFill>
                  <a:srgbClr val="002060"/>
                </a:solidFill>
                <a:latin typeface="HY강M" pitchFamily="18" charset="-127"/>
                <a:ea typeface="HY강M" pitchFamily="18" charset="-127"/>
              </a:rPr>
              <a:t> </a:t>
            </a:r>
            <a:r>
              <a:rPr kumimoji="0" lang="en-US" altLang="ko-KR" b="1" spc="300" dirty="0" smtClean="0">
                <a:ln>
                  <a:solidFill>
                    <a:schemeClr val="bg1">
                      <a:alpha val="0"/>
                    </a:schemeClr>
                  </a:solidFill>
                </a:ln>
                <a:solidFill>
                  <a:srgbClr val="002060"/>
                </a:solidFill>
                <a:latin typeface="HY강M" pitchFamily="18" charset="-127"/>
                <a:ea typeface="HY강M" pitchFamily="18" charset="-127"/>
              </a:rPr>
              <a:t>***-****-****</a:t>
            </a:r>
            <a:endParaRPr kumimoji="0" lang="en-US" altLang="ko-KR" b="1" spc="300" dirty="0">
              <a:ln>
                <a:solidFill>
                  <a:schemeClr val="bg1">
                    <a:alpha val="0"/>
                  </a:schemeClr>
                </a:solidFill>
              </a:ln>
              <a:solidFill>
                <a:srgbClr val="002060"/>
              </a:solidFill>
              <a:latin typeface="HY강M" pitchFamily="18" charset="-127"/>
              <a:ea typeface="HY강M" pitchFamily="18"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그림 8" descr="그림1.png"/>
          <p:cNvPicPr>
            <a:picLocks noChangeAspect="1"/>
          </p:cNvPicPr>
          <p:nvPr/>
        </p:nvPicPr>
        <p:blipFill>
          <a:blip r:embed="rId2" cstate="print">
            <a:clrChange>
              <a:clrFrom>
                <a:srgbClr val="FFFFFF"/>
              </a:clrFrom>
              <a:clrTo>
                <a:srgbClr val="FFFFFF">
                  <a:alpha val="0"/>
                </a:srgbClr>
              </a:clrTo>
            </a:clrChange>
          </a:blip>
          <a:stretch>
            <a:fillRect/>
          </a:stretch>
        </p:blipFill>
        <p:spPr>
          <a:xfrm>
            <a:off x="0" y="-142900"/>
            <a:ext cx="9144000" cy="6309320"/>
          </a:xfrm>
          <a:prstGeom prst="rect">
            <a:avLst/>
          </a:prstGeom>
        </p:spPr>
      </p:pic>
      <p:sp>
        <p:nvSpPr>
          <p:cNvPr id="6" name="TextBox 6"/>
          <p:cNvSpPr txBox="1">
            <a:spLocks noChangeArrowheads="1"/>
          </p:cNvSpPr>
          <p:nvPr/>
        </p:nvSpPr>
        <p:spPr bwMode="auto">
          <a:xfrm>
            <a:off x="214282" y="1071546"/>
            <a:ext cx="8569325" cy="6407908"/>
          </a:xfrm>
          <a:prstGeom prst="rect">
            <a:avLst/>
          </a:prstGeom>
          <a:noFill/>
          <a:ln w="9525">
            <a:noFill/>
            <a:miter lim="800000"/>
            <a:headEnd/>
            <a:tailEnd/>
          </a:ln>
        </p:spPr>
        <p:txBody>
          <a:bodyPr wrap="square">
            <a:spAutoFit/>
          </a:bodyPr>
          <a:ls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a:lstStyle>
          <a:p>
            <a:endParaRPr lang="en-US" altLang="ko-KR" sz="1400" dirty="0"/>
          </a:p>
          <a:p>
            <a:endParaRPr lang="en-US" altLang="ko-KR" b="1" dirty="0" smtClean="0">
              <a:solidFill>
                <a:srgbClr val="800000"/>
              </a:solidFill>
              <a:latin typeface="HY울릉도M" pitchFamily="18" charset="-127"/>
              <a:ea typeface="HY울릉도M" pitchFamily="18" charset="-127"/>
            </a:endParaRPr>
          </a:p>
          <a:p>
            <a:pPr>
              <a:lnSpc>
                <a:spcPct val="120000"/>
              </a:lnSpc>
            </a:pPr>
            <a:r>
              <a:rPr lang="en-US" altLang="ko-KR" b="1" dirty="0" smtClean="0">
                <a:solidFill>
                  <a:srgbClr val="800000"/>
                </a:solidFill>
                <a:latin typeface="HY울릉도M" pitchFamily="18" charset="-127"/>
                <a:ea typeface="HY울릉도M" pitchFamily="18" charset="-127"/>
                <a:cs typeface="한컴바탕" pitchFamily="18" charset="2"/>
              </a:rPr>
              <a:t>▶</a:t>
            </a:r>
            <a:r>
              <a:rPr lang="ko-KR" altLang="en-US" b="1" dirty="0" smtClean="0">
                <a:solidFill>
                  <a:srgbClr val="800000"/>
                </a:solidFill>
                <a:latin typeface="HY울릉도M" pitchFamily="18" charset="-127"/>
                <a:ea typeface="HY울릉도M" pitchFamily="18" charset="-127"/>
                <a:cs typeface="한컴바탕" pitchFamily="18" charset="2"/>
              </a:rPr>
              <a:t>병원코디네이터 </a:t>
            </a:r>
            <a:endParaRPr lang="en-US" altLang="ko-KR" dirty="0" smtClean="0">
              <a:ea typeface="HY울릉도M" pitchFamily="18" charset="-127"/>
              <a:cs typeface="한컴바탕" pitchFamily="18" charset="2"/>
            </a:endParaRPr>
          </a:p>
          <a:p>
            <a:r>
              <a:rPr kumimoji="0" lang="ko-KR" altLang="en-US" sz="1400" dirty="0" smtClean="0">
                <a:latin typeface="굴림" pitchFamily="50" charset="-127"/>
                <a:ea typeface="굴림" pitchFamily="50" charset="-127"/>
                <a:cs typeface="한컴바탕" pitchFamily="18" charset="2"/>
              </a:rPr>
              <a:t>병원의 고객관련 서비스를 도맡아 처리하는 전문인력으로 병원 내의 친절분위기를 조성하고 고객의 서비스를 개선하고</a:t>
            </a:r>
            <a:r>
              <a:rPr kumimoji="0" lang="en-US" altLang="ko-KR" sz="1400" dirty="0" smtClean="0">
                <a:latin typeface="굴림" pitchFamily="50" charset="-127"/>
                <a:ea typeface="굴림" pitchFamily="50" charset="-127"/>
                <a:cs typeface="한컴바탕" pitchFamily="18" charset="2"/>
              </a:rPr>
              <a:t>, </a:t>
            </a:r>
            <a:r>
              <a:rPr kumimoji="0" lang="ko-KR" altLang="en-US" sz="1400" dirty="0" smtClean="0">
                <a:latin typeface="굴림" pitchFamily="50" charset="-127"/>
                <a:ea typeface="굴림" pitchFamily="50" charset="-127"/>
                <a:cs typeface="한컴바탕" pitchFamily="18" charset="2"/>
              </a:rPr>
              <a:t>상담</a:t>
            </a:r>
            <a:r>
              <a:rPr kumimoji="0" lang="en-US" altLang="ko-KR" sz="1400" dirty="0" smtClean="0">
                <a:latin typeface="굴림" pitchFamily="50" charset="-127"/>
                <a:ea typeface="굴림" pitchFamily="50" charset="-127"/>
                <a:cs typeface="한컴바탕" pitchFamily="18" charset="2"/>
              </a:rPr>
              <a:t>.</a:t>
            </a:r>
            <a:r>
              <a:rPr kumimoji="0" lang="ko-KR" altLang="en-US" sz="1400" dirty="0" smtClean="0">
                <a:latin typeface="굴림" pitchFamily="50" charset="-127"/>
                <a:ea typeface="굴림" pitchFamily="50" charset="-127"/>
                <a:cs typeface="한컴바탕" pitchFamily="18" charset="2"/>
              </a:rPr>
              <a:t>예약</a:t>
            </a:r>
            <a:r>
              <a:rPr kumimoji="0" lang="en-US" altLang="ko-KR" sz="1400" dirty="0" smtClean="0">
                <a:latin typeface="굴림" pitchFamily="50" charset="-127"/>
                <a:ea typeface="굴림" pitchFamily="50" charset="-127"/>
                <a:cs typeface="한컴바탕" pitchFamily="18" charset="2"/>
              </a:rPr>
              <a:t>.</a:t>
            </a:r>
            <a:r>
              <a:rPr kumimoji="0" lang="ko-KR" altLang="en-US" sz="1400" dirty="0" smtClean="0">
                <a:latin typeface="굴림" pitchFamily="50" charset="-127"/>
                <a:ea typeface="굴림" pitchFamily="50" charset="-127"/>
                <a:cs typeface="한컴바탕" pitchFamily="18" charset="2"/>
              </a:rPr>
              <a:t>수납</a:t>
            </a:r>
            <a:r>
              <a:rPr kumimoji="0" lang="en-US" altLang="ko-KR" sz="1400" dirty="0" smtClean="0">
                <a:latin typeface="굴림" pitchFamily="50" charset="-127"/>
                <a:ea typeface="굴림" pitchFamily="50" charset="-127"/>
                <a:cs typeface="한컴바탕" pitchFamily="18" charset="2"/>
              </a:rPr>
              <a:t>.</a:t>
            </a:r>
            <a:r>
              <a:rPr kumimoji="0" lang="ko-KR" altLang="en-US" sz="1400" dirty="0" smtClean="0">
                <a:latin typeface="굴림" pitchFamily="50" charset="-127"/>
                <a:ea typeface="굴림" pitchFamily="50" charset="-127"/>
                <a:cs typeface="한컴바탕" pitchFamily="18" charset="2"/>
              </a:rPr>
              <a:t>사후 관리 등의 고객응대에 관련된 각종업무를 도맡아 처리하며</a:t>
            </a:r>
            <a:r>
              <a:rPr kumimoji="0" lang="en-US" altLang="ko-KR" sz="1400" dirty="0" smtClean="0">
                <a:latin typeface="굴림" pitchFamily="50" charset="-127"/>
                <a:ea typeface="굴림" pitchFamily="50" charset="-127"/>
                <a:cs typeface="한컴바탕" pitchFamily="18" charset="2"/>
              </a:rPr>
              <a:t>, </a:t>
            </a:r>
            <a:r>
              <a:rPr kumimoji="0" lang="ko-KR" altLang="en-US" sz="1400" dirty="0" smtClean="0">
                <a:latin typeface="굴림" pitchFamily="50" charset="-127"/>
                <a:ea typeface="굴림" pitchFamily="50" charset="-127"/>
                <a:cs typeface="한컴바탕" pitchFamily="18" charset="2"/>
              </a:rPr>
              <a:t>나아가 병원홍보</a:t>
            </a:r>
            <a:r>
              <a:rPr kumimoji="0" lang="en-US" altLang="ko-KR" sz="1400" dirty="0" smtClean="0">
                <a:latin typeface="굴림" pitchFamily="50" charset="-127"/>
                <a:ea typeface="굴림" pitchFamily="50" charset="-127"/>
                <a:cs typeface="한컴바탕" pitchFamily="18" charset="2"/>
              </a:rPr>
              <a:t>, </a:t>
            </a:r>
            <a:r>
              <a:rPr kumimoji="0" lang="ko-KR" altLang="en-US" sz="1400" dirty="0" smtClean="0">
                <a:latin typeface="굴림" pitchFamily="50" charset="-127"/>
                <a:ea typeface="굴림" pitchFamily="50" charset="-127"/>
                <a:cs typeface="한컴바탕" pitchFamily="18" charset="2"/>
              </a:rPr>
              <a:t>직원교육과 실</a:t>
            </a:r>
            <a:r>
              <a:rPr kumimoji="0" lang="en-US" altLang="ko-KR" sz="1400" dirty="0" smtClean="0">
                <a:latin typeface="굴림" pitchFamily="50" charset="-127"/>
                <a:ea typeface="굴림" pitchFamily="50" charset="-127"/>
                <a:cs typeface="한컴바탕" pitchFamily="18" charset="2"/>
              </a:rPr>
              <a:t>/</a:t>
            </a:r>
            <a:r>
              <a:rPr kumimoji="0" lang="ko-KR" altLang="en-US" sz="1400" dirty="0" smtClean="0">
                <a:latin typeface="굴림" pitchFamily="50" charset="-127"/>
                <a:ea typeface="굴림" pitchFamily="50" charset="-127"/>
                <a:cs typeface="한컴바탕" pitchFamily="18" charset="2"/>
              </a:rPr>
              <a:t>내외 환경조성을 책임지는 역할까지 담당하게 됩니다</a:t>
            </a:r>
            <a:r>
              <a:rPr kumimoji="0" lang="en-US" altLang="ko-KR" sz="1400" dirty="0" smtClean="0">
                <a:latin typeface="굴림" pitchFamily="50" charset="-127"/>
                <a:ea typeface="굴림" pitchFamily="50" charset="-127"/>
                <a:cs typeface="한컴바탕" pitchFamily="18" charset="2"/>
              </a:rPr>
              <a:t>.</a:t>
            </a:r>
          </a:p>
          <a:p>
            <a:pPr>
              <a:lnSpc>
                <a:spcPct val="120000"/>
              </a:lnSpc>
            </a:pPr>
            <a:endParaRPr lang="en-US" altLang="ko-KR" b="1" dirty="0" smtClean="0">
              <a:solidFill>
                <a:srgbClr val="800000"/>
              </a:solidFill>
              <a:latin typeface="HY울릉도M" pitchFamily="18" charset="-127"/>
              <a:ea typeface="HY울릉도M" pitchFamily="18" charset="-127"/>
            </a:endParaRPr>
          </a:p>
          <a:p>
            <a:pPr>
              <a:lnSpc>
                <a:spcPct val="120000"/>
              </a:lnSpc>
            </a:pPr>
            <a:r>
              <a:rPr lang="en-US" altLang="ko-KR" b="1" dirty="0" smtClean="0">
                <a:solidFill>
                  <a:srgbClr val="800000"/>
                </a:solidFill>
                <a:latin typeface="HY울릉도M" pitchFamily="18" charset="-127"/>
                <a:ea typeface="HY울릉도M" pitchFamily="18" charset="-127"/>
              </a:rPr>
              <a:t>▶</a:t>
            </a:r>
            <a:r>
              <a:rPr lang="ko-KR" altLang="en-US" b="1" dirty="0" smtClean="0">
                <a:solidFill>
                  <a:srgbClr val="800000"/>
                </a:solidFill>
                <a:latin typeface="HY울릉도M" pitchFamily="18" charset="-127"/>
                <a:ea typeface="HY울릉도M" pitchFamily="18" charset="-127"/>
              </a:rPr>
              <a:t>병원행정실무</a:t>
            </a:r>
            <a:endParaRPr lang="en-US" altLang="ko-KR" dirty="0" smtClean="0"/>
          </a:p>
          <a:p>
            <a:r>
              <a:rPr lang="ko-KR" altLang="en-US" sz="1400" dirty="0" smtClean="0">
                <a:solidFill>
                  <a:srgbClr val="000000"/>
                </a:solidFill>
                <a:latin typeface="굴림" pitchFamily="50" charset="-127"/>
                <a:ea typeface="굴림" pitchFamily="50" charset="-127"/>
              </a:rPr>
              <a:t>병원경영의 효율성을 목적으로 각 원무과의 접수</a:t>
            </a:r>
            <a:r>
              <a:rPr lang="en-US" altLang="ko-KR" sz="1400" dirty="0" smtClean="0">
                <a:solidFill>
                  <a:srgbClr val="000000"/>
                </a:solidFill>
                <a:latin typeface="굴림" pitchFamily="50" charset="-127"/>
                <a:ea typeface="굴림" pitchFamily="50" charset="-127"/>
              </a:rPr>
              <a:t>, </a:t>
            </a:r>
            <a:r>
              <a:rPr lang="ko-KR" altLang="en-US" sz="1400" dirty="0" smtClean="0">
                <a:solidFill>
                  <a:srgbClr val="000000"/>
                </a:solidFill>
                <a:latin typeface="굴림" pitchFamily="50" charset="-127"/>
                <a:ea typeface="굴림" pitchFamily="50" charset="-127"/>
              </a:rPr>
              <a:t>수납과 더불어 실무적용교육과정을 통해 외래에서 입원까지 원무흐름을 이해하고 청구 후 삭감처리 및 사후관리까지의 일련의 과정을 습득하여 사무능력과 전문성을 갖춘 전문가입니다</a:t>
            </a:r>
            <a:r>
              <a:rPr lang="en-US" altLang="ko-KR" sz="1400" dirty="0" smtClean="0">
                <a:solidFill>
                  <a:srgbClr val="000000"/>
                </a:solidFill>
                <a:latin typeface="굴림" pitchFamily="50" charset="-127"/>
                <a:ea typeface="굴림" pitchFamily="50" charset="-127"/>
              </a:rPr>
              <a:t>.</a:t>
            </a:r>
          </a:p>
          <a:p>
            <a:endParaRPr lang="en-US" altLang="ko-KR" sz="1400" dirty="0" smtClean="0">
              <a:solidFill>
                <a:srgbClr val="000000"/>
              </a:solidFill>
              <a:latin typeface="굴림" pitchFamily="50" charset="-127"/>
              <a:ea typeface="굴림" pitchFamily="50" charset="-127"/>
            </a:endParaRPr>
          </a:p>
          <a:p>
            <a:r>
              <a:rPr lang="en-US" altLang="ko-KR" b="1" dirty="0" smtClean="0">
                <a:solidFill>
                  <a:srgbClr val="800000"/>
                </a:solidFill>
                <a:latin typeface="HY울릉도M" pitchFamily="18" charset="-127"/>
                <a:ea typeface="HY울릉도M" pitchFamily="18" charset="-127"/>
              </a:rPr>
              <a:t>▶</a:t>
            </a:r>
            <a:r>
              <a:rPr lang="ko-KR" altLang="en-US" b="1" dirty="0" smtClean="0">
                <a:solidFill>
                  <a:srgbClr val="800000"/>
                </a:solidFill>
                <a:latin typeface="HY울릉도M" pitchFamily="18" charset="-127"/>
                <a:ea typeface="HY울릉도M" pitchFamily="18" charset="-127"/>
              </a:rPr>
              <a:t>병원마케팅전문가</a:t>
            </a:r>
            <a:endParaRPr lang="en-US" altLang="ko-KR" dirty="0" smtClean="0"/>
          </a:p>
          <a:p>
            <a:r>
              <a:rPr lang="ko-KR" altLang="en-US" sz="1400" dirty="0" smtClean="0">
                <a:solidFill>
                  <a:srgbClr val="000000"/>
                </a:solidFill>
                <a:latin typeface="맑은 고딕" pitchFamily="50" charset="-127"/>
              </a:rPr>
              <a:t>의료기관의 고객만족경영과 고객유치를 위한 서비스품질관리와 대내외적 마케팅활동을 위한 지식</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기술</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태도 등을 검정하며 주요 업무내용은 이용고객의 만족도 조사 및  서비스 품질을 관리하여 의료서비스의 상품화 기획</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병원마케팅 프로젝트 등을 수립하여 의료서비스 상품기획 적용 및  결과 분석한다</a:t>
            </a:r>
            <a:r>
              <a:rPr lang="en-US" altLang="ko-KR" sz="1400" dirty="0" smtClean="0">
                <a:solidFill>
                  <a:srgbClr val="000000"/>
                </a:solidFill>
                <a:latin typeface="맑은 고딕" pitchFamily="50" charset="-127"/>
              </a:rPr>
              <a:t>.</a:t>
            </a:r>
          </a:p>
          <a:p>
            <a:endParaRPr lang="en-US" altLang="ko-KR" sz="1400" dirty="0" smtClean="0">
              <a:solidFill>
                <a:srgbClr val="000000"/>
              </a:solidFill>
              <a:latin typeface="맑은 고딕" pitchFamily="50" charset="-127"/>
            </a:endParaRPr>
          </a:p>
          <a:p>
            <a:pPr>
              <a:lnSpc>
                <a:spcPct val="120000"/>
              </a:lnSpc>
            </a:pPr>
            <a:r>
              <a:rPr lang="en-US" altLang="ko-KR" b="1" dirty="0" smtClean="0">
                <a:solidFill>
                  <a:srgbClr val="800000"/>
                </a:solidFill>
                <a:latin typeface="HY울릉도M" pitchFamily="18" charset="-127"/>
                <a:ea typeface="HY울릉도M" pitchFamily="18" charset="-127"/>
              </a:rPr>
              <a:t>▶</a:t>
            </a:r>
            <a:r>
              <a:rPr lang="ko-KR" altLang="en-US" b="1" dirty="0" smtClean="0">
                <a:solidFill>
                  <a:srgbClr val="800000"/>
                </a:solidFill>
                <a:latin typeface="HY울릉도M" pitchFamily="18" charset="-127"/>
                <a:ea typeface="HY울릉도M" pitchFamily="18" charset="-127"/>
              </a:rPr>
              <a:t>피부비만코디네이터</a:t>
            </a:r>
            <a:r>
              <a:rPr lang="en-US" altLang="ko-KR" b="1" dirty="0" smtClean="0">
                <a:solidFill>
                  <a:srgbClr val="800000"/>
                </a:solidFill>
                <a:latin typeface="HY울릉도M" pitchFamily="18" charset="-127"/>
                <a:ea typeface="HY울릉도M" pitchFamily="18" charset="-127"/>
              </a:rPr>
              <a:t>/</a:t>
            </a:r>
            <a:r>
              <a:rPr lang="ko-KR" altLang="en-US" b="1" dirty="0" err="1" smtClean="0">
                <a:solidFill>
                  <a:srgbClr val="800000"/>
                </a:solidFill>
                <a:latin typeface="HY울릉도M" pitchFamily="18" charset="-127"/>
                <a:ea typeface="HY울릉도M" pitchFamily="18" charset="-127"/>
              </a:rPr>
              <a:t>건강관리상담사</a:t>
            </a:r>
            <a:endParaRPr lang="en-US" altLang="ko-KR" dirty="0" smtClean="0"/>
          </a:p>
          <a:p>
            <a:r>
              <a:rPr lang="ko-KR" altLang="en-US" sz="1400" dirty="0" smtClean="0">
                <a:solidFill>
                  <a:srgbClr val="000000"/>
                </a:solidFill>
                <a:latin typeface="맑은 고딕" pitchFamily="50" charset="-127"/>
              </a:rPr>
              <a:t>건강관리 중심의 특화된 병</a:t>
            </a:r>
            <a:r>
              <a:rPr lang="en-US" altLang="ko-KR" sz="1400" dirty="0" smtClean="0">
                <a:solidFill>
                  <a:srgbClr val="000000"/>
                </a:solidFill>
                <a:latin typeface="맑은 고딕" pitchFamily="50" charset="-127"/>
              </a:rPr>
              <a:t>/</a:t>
            </a:r>
            <a:r>
              <a:rPr lang="ko-KR" altLang="en-US" sz="1400" dirty="0" smtClean="0">
                <a:solidFill>
                  <a:srgbClr val="000000"/>
                </a:solidFill>
                <a:latin typeface="맑은 고딕" pitchFamily="50" charset="-127"/>
              </a:rPr>
              <a:t>의원 및 제약회사</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의료기기회사</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의료기고나 부설 </a:t>
            </a:r>
            <a:r>
              <a:rPr lang="ko-KR" altLang="en-US" sz="1400" dirty="0" err="1" smtClean="0">
                <a:solidFill>
                  <a:srgbClr val="000000"/>
                </a:solidFill>
                <a:latin typeface="맑은 고딕" pitchFamily="50" charset="-127"/>
              </a:rPr>
              <a:t>에스테틱등에서</a:t>
            </a:r>
            <a:r>
              <a:rPr lang="ko-KR" altLang="en-US" sz="1400" dirty="0" smtClean="0">
                <a:solidFill>
                  <a:srgbClr val="000000"/>
                </a:solidFill>
                <a:latin typeface="맑은 고딕" pitchFamily="50" charset="-127"/>
              </a:rPr>
              <a:t> 비만이라는 질병과 건강한 피부관리방법과 더불어 피부</a:t>
            </a:r>
            <a:r>
              <a:rPr lang="en-US" altLang="ko-KR" sz="1400" dirty="0" smtClean="0">
                <a:solidFill>
                  <a:srgbClr val="000000"/>
                </a:solidFill>
                <a:latin typeface="맑은 고딕" pitchFamily="50" charset="-127"/>
              </a:rPr>
              <a:t>/</a:t>
            </a:r>
            <a:r>
              <a:rPr lang="ko-KR" altLang="en-US" sz="1400" dirty="0" smtClean="0">
                <a:solidFill>
                  <a:srgbClr val="000000"/>
                </a:solidFill>
                <a:latin typeface="맑은 고딕" pitchFamily="50" charset="-127"/>
              </a:rPr>
              <a:t>비만 관련 기기 </a:t>
            </a:r>
            <a:r>
              <a:rPr lang="ko-KR" altLang="en-US" sz="1400" dirty="0" err="1" smtClean="0">
                <a:solidFill>
                  <a:srgbClr val="000000"/>
                </a:solidFill>
                <a:latin typeface="맑은 고딕" pitchFamily="50" charset="-127"/>
              </a:rPr>
              <a:t>운용법</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식습관 및 생활습관 교정</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운동지도 방법에 관한 이론 및 실무를 습득한 전문가로 </a:t>
            </a:r>
            <a:r>
              <a:rPr lang="ko-KR" altLang="en-US" sz="1400" dirty="0" err="1" smtClean="0">
                <a:solidFill>
                  <a:srgbClr val="000000"/>
                </a:solidFill>
                <a:latin typeface="맑은 고딕" pitchFamily="50" charset="-127"/>
              </a:rPr>
              <a:t>메디컬클리닉</a:t>
            </a:r>
            <a:r>
              <a:rPr lang="ko-KR" altLang="en-US" sz="1400" dirty="0" smtClean="0">
                <a:solidFill>
                  <a:srgbClr val="000000"/>
                </a:solidFill>
                <a:latin typeface="맑은 고딕" pitchFamily="50" charset="-127"/>
              </a:rPr>
              <a:t> 시대에 전문인력입니다</a:t>
            </a:r>
            <a:r>
              <a:rPr lang="en-US" altLang="ko-KR" sz="1400" dirty="0" smtClean="0">
                <a:solidFill>
                  <a:srgbClr val="000000"/>
                </a:solidFill>
                <a:latin typeface="맑은 고딕" pitchFamily="50" charset="-127"/>
              </a:rPr>
              <a:t>.</a:t>
            </a:r>
            <a:r>
              <a:rPr lang="ko-KR" altLang="en-US" sz="1400" dirty="0" smtClean="0">
                <a:solidFill>
                  <a:srgbClr val="000000"/>
                </a:solidFill>
                <a:latin typeface="맑은 고딕" pitchFamily="50" charset="-127"/>
              </a:rPr>
              <a:t> </a:t>
            </a:r>
            <a:endParaRPr lang="en-US" altLang="ko-KR" sz="1400" dirty="0" smtClean="0">
              <a:solidFill>
                <a:srgbClr val="000000"/>
              </a:solidFill>
              <a:latin typeface="맑은 고딕" pitchFamily="50" charset="-127"/>
            </a:endParaRPr>
          </a:p>
          <a:p>
            <a:endParaRPr lang="en-US" altLang="ko-KR" sz="1400" dirty="0" smtClean="0">
              <a:solidFill>
                <a:srgbClr val="000000"/>
              </a:solidFill>
              <a:latin typeface="맑은 고딕" pitchFamily="50" charset="-127"/>
            </a:endParaRPr>
          </a:p>
          <a:p>
            <a:endParaRPr lang="en-US" altLang="ko-KR" sz="1400" dirty="0" smtClean="0"/>
          </a:p>
          <a:p>
            <a:endParaRPr lang="en-US" altLang="ko-KR" sz="1400" dirty="0" smtClean="0"/>
          </a:p>
          <a:p>
            <a:endParaRPr lang="en-US" altLang="ko-KR" dirty="0"/>
          </a:p>
          <a:p>
            <a:endParaRPr lang="en-US" altLang="ko-KR" dirty="0"/>
          </a:p>
        </p:txBody>
      </p:sp>
      <p:sp>
        <p:nvSpPr>
          <p:cNvPr id="7" name="Text Box 16"/>
          <p:cNvSpPr txBox="1">
            <a:spLocks noChangeArrowheads="1"/>
          </p:cNvSpPr>
          <p:nvPr/>
        </p:nvSpPr>
        <p:spPr bwMode="auto">
          <a:xfrm>
            <a:off x="6516216" y="332656"/>
            <a:ext cx="2280885" cy="461665"/>
          </a:xfrm>
          <a:prstGeom prst="rect">
            <a:avLst/>
          </a:prstGeom>
          <a:noFill/>
          <a:ln w="9525">
            <a:noFill/>
            <a:miter lim="800000"/>
            <a:headEnd/>
            <a:tailEnd/>
          </a:ln>
          <a:effectLst/>
        </p:spPr>
        <p:txBody>
          <a:bodyPr wrap="square">
            <a:spAutoFit/>
          </a:bodyPr>
          <a:ls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a:lstStyle>
          <a:p>
            <a:pPr>
              <a:defRPr/>
            </a:pPr>
            <a:r>
              <a:rPr lang="ko-KR" altLang="en-US" sz="2400" b="1" dirty="0" smtClean="0">
                <a:solidFill>
                  <a:srgbClr val="053989"/>
                </a:solidFill>
                <a:effectLst>
                  <a:outerShdw blurRad="38100" dist="38100" dir="2700000" algn="tl">
                    <a:srgbClr val="C0C0C0"/>
                  </a:outerShdw>
                </a:effectLst>
                <a:latin typeface="HY울릉도M" pitchFamily="18" charset="-127"/>
                <a:ea typeface="HY울릉도M" pitchFamily="18" charset="-127"/>
              </a:rPr>
              <a:t>운영자격과정</a:t>
            </a:r>
            <a:endParaRPr lang="ko-KR" altLang="en-US" sz="2400" b="1" dirty="0">
              <a:solidFill>
                <a:srgbClr val="053989"/>
              </a:solidFill>
              <a:effectLst>
                <a:outerShdw blurRad="38100" dist="38100" dir="2700000" algn="tl">
                  <a:srgbClr val="C0C0C0"/>
                </a:outerShdw>
              </a:effectLst>
              <a:latin typeface="HY울릉도M" pitchFamily="18" charset="-127"/>
              <a:ea typeface="HY울릉도M" pitchFamily="18" charset="-127"/>
            </a:endParaRPr>
          </a:p>
        </p:txBody>
      </p:sp>
      <p:pic>
        <p:nvPicPr>
          <p:cNvPr id="8" name="Picture 4" descr="D:\바탕화면 8.30\한국교육진흥원 로고.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12160" y="332656"/>
            <a:ext cx="586395" cy="527637"/>
          </a:xfrm>
          <a:prstGeom prst="rect">
            <a:avLst/>
          </a:prstGeom>
          <a:noFill/>
          <a:ln w="9525">
            <a:noFill/>
            <a:miter lim="800000"/>
            <a:headEnd/>
            <a:tailEnd/>
          </a:ln>
        </p:spPr>
      </p:pic>
      <p:sp>
        <p:nvSpPr>
          <p:cNvPr id="10" name="직사각형 9"/>
          <p:cNvSpPr/>
          <p:nvPr/>
        </p:nvSpPr>
        <p:spPr>
          <a:xfrm>
            <a:off x="6084168" y="836712"/>
            <a:ext cx="2520280" cy="45719"/>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ko-KR" altLang="en-US"/>
          </a:p>
        </p:txBody>
      </p:sp>
      <p:pic>
        <p:nvPicPr>
          <p:cNvPr id="11" name="그림 10" descr="포스트잇2.png"/>
          <p:cNvPicPr>
            <a:picLocks noChangeAspect="1"/>
          </p:cNvPicPr>
          <p:nvPr/>
        </p:nvPicPr>
        <p:blipFill>
          <a:blip r:embed="rId4" cstate="print"/>
          <a:stretch>
            <a:fillRect/>
          </a:stretch>
        </p:blipFill>
        <p:spPr>
          <a:xfrm>
            <a:off x="0" y="428604"/>
            <a:ext cx="3000364" cy="1012765"/>
          </a:xfrm>
          <a:prstGeom prst="rect">
            <a:avLst/>
          </a:prstGeom>
        </p:spPr>
      </p:pic>
      <p:sp>
        <p:nvSpPr>
          <p:cNvPr id="13" name="TextBox 12"/>
          <p:cNvSpPr txBox="1"/>
          <p:nvPr/>
        </p:nvSpPr>
        <p:spPr>
          <a:xfrm>
            <a:off x="924654" y="638237"/>
            <a:ext cx="3214710" cy="547073"/>
          </a:xfrm>
          <a:prstGeom prst="rect">
            <a:avLst/>
          </a:prstGeom>
          <a:noFill/>
        </p:spPr>
        <p:txBody>
          <a:bodyPr wrap="square" rtlCol="0">
            <a:spAutoFit/>
          </a:bodyPr>
          <a:lstStyle/>
          <a:p>
            <a:pPr marL="342900" indent="-342900">
              <a:lnSpc>
                <a:spcPct val="200000"/>
              </a:lnSpc>
            </a:pPr>
            <a:r>
              <a:rPr lang="ko-KR" altLang="en-US" b="1" dirty="0" smtClean="0"/>
              <a:t>의료 분야</a:t>
            </a:r>
            <a:endParaRPr lang="en-US" altLang="ko-KR"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그림 8" descr="그림1.png"/>
          <p:cNvPicPr>
            <a:picLocks noChangeAspect="1"/>
          </p:cNvPicPr>
          <p:nvPr/>
        </p:nvPicPr>
        <p:blipFill>
          <a:blip r:embed="rId2" cstate="print">
            <a:clrChange>
              <a:clrFrom>
                <a:srgbClr val="FFFFFF"/>
              </a:clrFrom>
              <a:clrTo>
                <a:srgbClr val="FFFFFF">
                  <a:alpha val="0"/>
                </a:srgbClr>
              </a:clrTo>
            </a:clrChange>
          </a:blip>
          <a:stretch>
            <a:fillRect/>
          </a:stretch>
        </p:blipFill>
        <p:spPr>
          <a:xfrm>
            <a:off x="0" y="-214338"/>
            <a:ext cx="9144000" cy="6309320"/>
          </a:xfrm>
          <a:prstGeom prst="rect">
            <a:avLst/>
          </a:prstGeom>
        </p:spPr>
      </p:pic>
      <p:sp>
        <p:nvSpPr>
          <p:cNvPr id="6" name="TextBox 6"/>
          <p:cNvSpPr txBox="1">
            <a:spLocks noChangeArrowheads="1"/>
          </p:cNvSpPr>
          <p:nvPr/>
        </p:nvSpPr>
        <p:spPr bwMode="auto">
          <a:xfrm>
            <a:off x="214282" y="1071546"/>
            <a:ext cx="8569325" cy="6998839"/>
          </a:xfrm>
          <a:prstGeom prst="rect">
            <a:avLst/>
          </a:prstGeom>
          <a:noFill/>
          <a:ln w="9525">
            <a:noFill/>
            <a:miter lim="800000"/>
            <a:headEnd/>
            <a:tailEnd/>
          </a:ln>
        </p:spPr>
        <p:txBody>
          <a:bodyPr wrap="square">
            <a:spAutoFit/>
          </a:bodyPr>
          <a:ls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a:lstStyle>
          <a:p>
            <a:endParaRPr lang="en-US" altLang="ko-KR" sz="1400" dirty="0"/>
          </a:p>
          <a:p>
            <a:endParaRPr lang="en-US" altLang="ko-KR" b="1" dirty="0" smtClean="0">
              <a:solidFill>
                <a:srgbClr val="800000"/>
              </a:solidFill>
              <a:latin typeface="HY울릉도M" pitchFamily="18" charset="-127"/>
              <a:ea typeface="HY울릉도M" pitchFamily="18" charset="-127"/>
            </a:endParaRPr>
          </a:p>
          <a:p>
            <a:pPr>
              <a:lnSpc>
                <a:spcPct val="120000"/>
              </a:lnSpc>
            </a:pPr>
            <a:r>
              <a:rPr lang="en-US" altLang="ko-KR" b="1" dirty="0" smtClean="0">
                <a:solidFill>
                  <a:srgbClr val="800000"/>
                </a:solidFill>
                <a:latin typeface="HY울릉도M" pitchFamily="18" charset="-127"/>
                <a:ea typeface="HY울릉도M" pitchFamily="18" charset="-127"/>
                <a:cs typeface="한컴바탕" pitchFamily="18" charset="2"/>
              </a:rPr>
              <a:t>▶</a:t>
            </a:r>
            <a:r>
              <a:rPr lang="ko-KR" altLang="en-US" b="1" dirty="0" smtClean="0">
                <a:solidFill>
                  <a:srgbClr val="800000"/>
                </a:solidFill>
                <a:latin typeface="HY울릉도M" pitchFamily="18" charset="-127"/>
                <a:ea typeface="HY울릉도M" pitchFamily="18" charset="-127"/>
                <a:cs typeface="한컴바탕" pitchFamily="18" charset="2"/>
              </a:rPr>
              <a:t>스포츠건강트레이너</a:t>
            </a:r>
            <a:endParaRPr lang="en-US" altLang="ko-KR" dirty="0" smtClean="0">
              <a:ea typeface="HY울릉도M" pitchFamily="18" charset="-127"/>
              <a:cs typeface="한컴바탕" pitchFamily="18" charset="2"/>
            </a:endParaRPr>
          </a:p>
          <a:p>
            <a:pPr>
              <a:lnSpc>
                <a:spcPct val="120000"/>
              </a:lnSpc>
            </a:pPr>
            <a:r>
              <a:rPr lang="en-US" altLang="ko-KR" sz="1400" dirty="0" err="1" smtClean="0"/>
              <a:t>치료와</a:t>
            </a:r>
            <a:r>
              <a:rPr lang="en-US" altLang="ko-KR" sz="1400" dirty="0" smtClean="0"/>
              <a:t> </a:t>
            </a:r>
            <a:r>
              <a:rPr lang="en-US" altLang="ko-KR" sz="1400" dirty="0" err="1" smtClean="0"/>
              <a:t>교정을</a:t>
            </a:r>
            <a:r>
              <a:rPr lang="en-US" altLang="ko-KR" sz="1400" dirty="0" smtClean="0"/>
              <a:t> </a:t>
            </a:r>
            <a:r>
              <a:rPr lang="en-US" altLang="ko-KR" sz="1400" dirty="0" err="1" smtClean="0"/>
              <a:t>목적으로</a:t>
            </a:r>
            <a:r>
              <a:rPr lang="en-US" altLang="ko-KR" sz="1400" dirty="0" smtClean="0"/>
              <a:t> </a:t>
            </a:r>
            <a:r>
              <a:rPr lang="en-US" altLang="ko-KR" sz="1400" dirty="0" err="1" smtClean="0"/>
              <a:t>하는</a:t>
            </a:r>
            <a:r>
              <a:rPr lang="en-US" altLang="ko-KR" sz="1400" dirty="0" smtClean="0"/>
              <a:t> </a:t>
            </a:r>
            <a:r>
              <a:rPr lang="en-US" altLang="ko-KR" sz="1400" dirty="0" err="1" smtClean="0"/>
              <a:t>마사지는</a:t>
            </a:r>
            <a:r>
              <a:rPr lang="en-US" altLang="ko-KR" sz="1400" dirty="0" smtClean="0"/>
              <a:t> </a:t>
            </a:r>
            <a:r>
              <a:rPr lang="en-US" altLang="ko-KR" sz="1400" dirty="0" err="1" smtClean="0"/>
              <a:t>환자의</a:t>
            </a:r>
            <a:r>
              <a:rPr lang="en-US" altLang="ko-KR" sz="1400" dirty="0" smtClean="0"/>
              <a:t> </a:t>
            </a:r>
            <a:r>
              <a:rPr lang="en-US" altLang="ko-KR" sz="1400" dirty="0" err="1" smtClean="0"/>
              <a:t>기능적</a:t>
            </a:r>
            <a:r>
              <a:rPr lang="en-US" altLang="ko-KR" sz="1400" dirty="0" smtClean="0"/>
              <a:t> </a:t>
            </a:r>
            <a:r>
              <a:rPr lang="en-US" altLang="ko-KR" sz="1400" dirty="0" err="1" smtClean="0"/>
              <a:t>질환을</a:t>
            </a:r>
            <a:r>
              <a:rPr lang="en-US" altLang="ko-KR" sz="1400" dirty="0" smtClean="0"/>
              <a:t> </a:t>
            </a:r>
            <a:r>
              <a:rPr lang="en-US" altLang="ko-KR" sz="1400" dirty="0" err="1" smtClean="0"/>
              <a:t>치료하는</a:t>
            </a:r>
            <a:r>
              <a:rPr lang="en-US" altLang="ko-KR" sz="1400" dirty="0" smtClean="0"/>
              <a:t> 데 </a:t>
            </a:r>
            <a:r>
              <a:rPr lang="en-US" altLang="ko-KR" sz="1400" dirty="0" err="1" smtClean="0"/>
              <a:t>도움이</a:t>
            </a:r>
            <a:r>
              <a:rPr lang="en-US" altLang="ko-KR" sz="1400" dirty="0" smtClean="0"/>
              <a:t> </a:t>
            </a:r>
            <a:r>
              <a:rPr lang="en-US" altLang="ko-KR" sz="1400" dirty="0" err="1" smtClean="0"/>
              <a:t>되고</a:t>
            </a:r>
            <a:r>
              <a:rPr lang="en-US" altLang="ko-KR" sz="1400" dirty="0" smtClean="0"/>
              <a:t>, </a:t>
            </a:r>
            <a:r>
              <a:rPr lang="en-US" altLang="ko-KR" sz="1400" dirty="0" err="1" smtClean="0"/>
              <a:t>스포츠</a:t>
            </a:r>
            <a:r>
              <a:rPr lang="en-US" altLang="ko-KR" sz="1400" dirty="0" smtClean="0"/>
              <a:t> </a:t>
            </a:r>
            <a:r>
              <a:rPr lang="en-US" altLang="ko-KR" sz="1400" dirty="0" err="1" smtClean="0"/>
              <a:t>마사지는</a:t>
            </a:r>
            <a:r>
              <a:rPr lang="en-US" altLang="ko-KR" sz="1400" dirty="0" smtClean="0"/>
              <a:t> </a:t>
            </a:r>
            <a:r>
              <a:rPr lang="en-US" altLang="ko-KR" sz="1400" dirty="0" err="1" smtClean="0"/>
              <a:t>운동선수의</a:t>
            </a:r>
            <a:r>
              <a:rPr lang="en-US" altLang="ko-KR" sz="1400" dirty="0" smtClean="0"/>
              <a:t> </a:t>
            </a:r>
            <a:r>
              <a:rPr lang="en-US" altLang="ko-KR" sz="1400" dirty="0" err="1" smtClean="0"/>
              <a:t>운동</a:t>
            </a:r>
            <a:r>
              <a:rPr lang="en-US" altLang="ko-KR" sz="1400" dirty="0" smtClean="0"/>
              <a:t> </a:t>
            </a:r>
            <a:r>
              <a:rPr lang="en-US" altLang="ko-KR" sz="1400" dirty="0" err="1" smtClean="0"/>
              <a:t>수행력을</a:t>
            </a:r>
            <a:r>
              <a:rPr lang="en-US" altLang="ko-KR" sz="1400" dirty="0" smtClean="0"/>
              <a:t> </a:t>
            </a:r>
            <a:r>
              <a:rPr lang="en-US" altLang="ko-KR" sz="1400" dirty="0" err="1" smtClean="0"/>
              <a:t>높이는</a:t>
            </a:r>
            <a:r>
              <a:rPr lang="en-US" altLang="ko-KR" sz="1400" dirty="0" smtClean="0"/>
              <a:t> </a:t>
            </a:r>
            <a:r>
              <a:rPr lang="en-US" altLang="ko-KR" sz="1400" dirty="0" err="1" smtClean="0"/>
              <a:t>목적이</a:t>
            </a:r>
            <a:r>
              <a:rPr lang="en-US" altLang="ko-KR" sz="1400" dirty="0" smtClean="0"/>
              <a:t> </a:t>
            </a:r>
            <a:r>
              <a:rPr lang="en-US" altLang="ko-KR" sz="1400" dirty="0" err="1" smtClean="0"/>
              <a:t>있다</a:t>
            </a:r>
            <a:r>
              <a:rPr lang="en-US" altLang="ko-KR" sz="1400" dirty="0" smtClean="0"/>
              <a:t>. </a:t>
            </a:r>
            <a:r>
              <a:rPr lang="en-US" altLang="ko-KR" sz="1400" dirty="0" err="1" smtClean="0"/>
              <a:t>심리적인</a:t>
            </a:r>
            <a:r>
              <a:rPr lang="en-US" altLang="ko-KR" sz="1400" dirty="0" smtClean="0"/>
              <a:t> </a:t>
            </a:r>
            <a:r>
              <a:rPr lang="en-US" altLang="ko-KR" sz="1400" dirty="0" err="1" smtClean="0"/>
              <a:t>효과</a:t>
            </a:r>
            <a:r>
              <a:rPr lang="en-US" altLang="ko-KR" sz="1400" dirty="0" smtClean="0"/>
              <a:t> </a:t>
            </a:r>
            <a:r>
              <a:rPr lang="en-US" altLang="ko-KR" sz="1400" dirty="0" err="1" smtClean="0"/>
              <a:t>측면에서</a:t>
            </a:r>
            <a:r>
              <a:rPr lang="en-US" altLang="ko-KR" sz="1400" dirty="0" smtClean="0"/>
              <a:t> </a:t>
            </a:r>
            <a:r>
              <a:rPr lang="en-US" altLang="ko-KR" sz="1400" dirty="0" err="1" smtClean="0"/>
              <a:t>보면</a:t>
            </a:r>
            <a:r>
              <a:rPr lang="en-US" altLang="ko-KR" sz="1400" dirty="0" smtClean="0"/>
              <a:t> </a:t>
            </a:r>
            <a:r>
              <a:rPr lang="en-US" altLang="ko-KR" sz="1400" dirty="0" err="1" smtClean="0"/>
              <a:t>신체적</a:t>
            </a:r>
            <a:r>
              <a:rPr lang="en-US" altLang="ko-KR" sz="1400" dirty="0" smtClean="0"/>
              <a:t>, </a:t>
            </a:r>
            <a:r>
              <a:rPr lang="en-US" altLang="ko-KR" sz="1400" dirty="0" err="1" smtClean="0"/>
              <a:t>기술적</a:t>
            </a:r>
            <a:r>
              <a:rPr lang="en-US" altLang="ko-KR" sz="1400" dirty="0" smtClean="0"/>
              <a:t>, </a:t>
            </a:r>
            <a:r>
              <a:rPr lang="en-US" altLang="ko-KR" sz="1400" dirty="0" err="1" smtClean="0"/>
              <a:t>전술적</a:t>
            </a:r>
            <a:r>
              <a:rPr lang="en-US" altLang="ko-KR" sz="1400" dirty="0" smtClean="0"/>
              <a:t> </a:t>
            </a:r>
            <a:r>
              <a:rPr lang="en-US" altLang="ko-KR" sz="1400" dirty="0" err="1" smtClean="0"/>
              <a:t>준비가</a:t>
            </a:r>
            <a:r>
              <a:rPr lang="en-US" altLang="ko-KR" sz="1400" dirty="0" smtClean="0"/>
              <a:t> </a:t>
            </a:r>
            <a:r>
              <a:rPr lang="en-US" altLang="ko-KR" sz="1400" dirty="0" err="1" smtClean="0"/>
              <a:t>되어</a:t>
            </a:r>
            <a:r>
              <a:rPr lang="en-US" altLang="ko-KR" sz="1400" dirty="0" smtClean="0"/>
              <a:t> </a:t>
            </a:r>
            <a:r>
              <a:rPr lang="en-US" altLang="ko-KR" sz="1400" dirty="0" err="1" smtClean="0"/>
              <a:t>있는</a:t>
            </a:r>
            <a:r>
              <a:rPr lang="en-US" altLang="ko-KR" sz="1400" dirty="0" smtClean="0"/>
              <a:t> </a:t>
            </a:r>
            <a:r>
              <a:rPr lang="en-US" altLang="ko-KR" sz="1400" dirty="0" err="1" smtClean="0"/>
              <a:t>운동선수들의</a:t>
            </a:r>
            <a:r>
              <a:rPr lang="en-US" altLang="ko-KR" sz="1400" dirty="0" smtClean="0"/>
              <a:t> </a:t>
            </a:r>
            <a:r>
              <a:rPr lang="en-US" altLang="ko-KR" sz="1400" dirty="0" err="1" smtClean="0"/>
              <a:t>경우에도</a:t>
            </a:r>
            <a:r>
              <a:rPr lang="en-US" altLang="ko-KR" sz="1400" dirty="0" smtClean="0"/>
              <a:t> </a:t>
            </a:r>
            <a:r>
              <a:rPr lang="en-US" altLang="ko-KR" sz="1400" dirty="0" err="1" smtClean="0"/>
              <a:t>스포츠</a:t>
            </a:r>
            <a:r>
              <a:rPr lang="en-US" altLang="ko-KR" sz="1400" dirty="0" smtClean="0"/>
              <a:t> </a:t>
            </a:r>
            <a:r>
              <a:rPr lang="en-US" altLang="ko-KR" sz="1400" dirty="0" err="1" smtClean="0"/>
              <a:t>마사지를</a:t>
            </a:r>
            <a:r>
              <a:rPr lang="en-US" altLang="ko-KR" sz="1400" dirty="0" smtClean="0"/>
              <a:t> </a:t>
            </a:r>
            <a:r>
              <a:rPr lang="en-US" altLang="ko-KR" sz="1400" dirty="0" err="1" smtClean="0"/>
              <a:t>받음으로써</a:t>
            </a:r>
            <a:r>
              <a:rPr lang="en-US" altLang="ko-KR" sz="1400" dirty="0" smtClean="0"/>
              <a:t>, </a:t>
            </a:r>
            <a:r>
              <a:rPr lang="en-US" altLang="ko-KR" sz="1400" dirty="0" err="1" smtClean="0"/>
              <a:t>기분</a:t>
            </a:r>
            <a:r>
              <a:rPr lang="en-US" altLang="ko-KR" sz="1400" dirty="0" smtClean="0"/>
              <a:t> </a:t>
            </a:r>
            <a:r>
              <a:rPr lang="en-US" altLang="ko-KR" sz="1400" dirty="0" err="1" smtClean="0"/>
              <a:t>전환과</a:t>
            </a:r>
            <a:r>
              <a:rPr lang="en-US" altLang="ko-KR" sz="1400" dirty="0" smtClean="0"/>
              <a:t> </a:t>
            </a:r>
            <a:r>
              <a:rPr lang="en-US" altLang="ko-KR" sz="1400" dirty="0" err="1" smtClean="0"/>
              <a:t>심리적</a:t>
            </a:r>
            <a:r>
              <a:rPr lang="en-US" altLang="ko-KR" sz="1400" dirty="0" smtClean="0"/>
              <a:t> </a:t>
            </a:r>
            <a:r>
              <a:rPr lang="en-US" altLang="ko-KR" sz="1400" dirty="0" err="1" smtClean="0"/>
              <a:t>안정감을</a:t>
            </a:r>
            <a:r>
              <a:rPr lang="en-US" altLang="ko-KR" sz="1400" dirty="0" smtClean="0"/>
              <a:t> </a:t>
            </a:r>
            <a:r>
              <a:rPr lang="en-US" altLang="ko-KR" sz="1400" dirty="0" err="1" smtClean="0"/>
              <a:t>얻게</a:t>
            </a:r>
            <a:r>
              <a:rPr lang="en-US" altLang="ko-KR" sz="1400" dirty="0" smtClean="0"/>
              <a:t> </a:t>
            </a:r>
            <a:r>
              <a:rPr lang="en-US" altLang="ko-KR" sz="1400" dirty="0" err="1" smtClean="0"/>
              <a:t>되어서</a:t>
            </a:r>
            <a:r>
              <a:rPr lang="en-US" altLang="ko-KR" sz="1400" dirty="0" smtClean="0"/>
              <a:t> </a:t>
            </a:r>
            <a:r>
              <a:rPr lang="en-US" altLang="ko-KR" sz="1400" dirty="0" err="1" smtClean="0"/>
              <a:t>경기</a:t>
            </a:r>
            <a:r>
              <a:rPr lang="en-US" altLang="ko-KR" sz="1400" dirty="0" smtClean="0"/>
              <a:t> </a:t>
            </a:r>
            <a:r>
              <a:rPr lang="en-US" altLang="ko-KR" sz="1400" dirty="0" err="1" smtClean="0"/>
              <a:t>결과에도</a:t>
            </a:r>
            <a:r>
              <a:rPr lang="en-US" altLang="ko-KR" sz="1400" dirty="0" smtClean="0"/>
              <a:t> </a:t>
            </a:r>
            <a:r>
              <a:rPr lang="en-US" altLang="ko-KR" sz="1400" dirty="0" err="1" smtClean="0"/>
              <a:t>좋은</a:t>
            </a:r>
            <a:r>
              <a:rPr lang="en-US" altLang="ko-KR" sz="1400" dirty="0" smtClean="0"/>
              <a:t> </a:t>
            </a:r>
            <a:r>
              <a:rPr lang="en-US" altLang="ko-KR" sz="1400" dirty="0" err="1" smtClean="0"/>
              <a:t>영향을</a:t>
            </a:r>
            <a:r>
              <a:rPr lang="en-US" altLang="ko-KR" sz="1400" dirty="0" smtClean="0"/>
              <a:t> </a:t>
            </a:r>
            <a:r>
              <a:rPr lang="en-US" altLang="ko-KR" sz="1400" dirty="0" err="1" smtClean="0"/>
              <a:t>미치게</a:t>
            </a:r>
            <a:r>
              <a:rPr lang="en-US" altLang="ko-KR" sz="1400" dirty="0" smtClean="0"/>
              <a:t> </a:t>
            </a:r>
            <a:r>
              <a:rPr lang="en-US" altLang="ko-KR" sz="1400" dirty="0" err="1" smtClean="0"/>
              <a:t>된다</a:t>
            </a:r>
            <a:r>
              <a:rPr lang="en-US" altLang="ko-KR" sz="1400" dirty="0" smtClean="0"/>
              <a:t>.</a:t>
            </a:r>
          </a:p>
          <a:p>
            <a:pPr>
              <a:lnSpc>
                <a:spcPct val="120000"/>
              </a:lnSpc>
            </a:pPr>
            <a:r>
              <a:rPr lang="en-US" altLang="ko-KR" b="1" dirty="0" smtClean="0">
                <a:solidFill>
                  <a:srgbClr val="800000"/>
                </a:solidFill>
                <a:latin typeface="HY울릉도M" pitchFamily="18" charset="-127"/>
                <a:ea typeface="HY울릉도M" pitchFamily="18" charset="-127"/>
              </a:rPr>
              <a:t>▶</a:t>
            </a:r>
            <a:r>
              <a:rPr lang="ko-KR" altLang="en-US" b="1" dirty="0" smtClean="0">
                <a:solidFill>
                  <a:srgbClr val="800000"/>
                </a:solidFill>
                <a:latin typeface="HY울릉도M" pitchFamily="18" charset="-127"/>
                <a:ea typeface="HY울릉도M" pitchFamily="18" charset="-127"/>
              </a:rPr>
              <a:t>재활트레이너</a:t>
            </a:r>
            <a:endParaRPr lang="en-US" altLang="ko-KR" dirty="0" smtClean="0"/>
          </a:p>
          <a:p>
            <a:r>
              <a:rPr lang="ko-KR" altLang="en-US" sz="1400" dirty="0" smtClean="0"/>
              <a:t>재활트레이너는 운동선수들의 건강상태를 확인하고 선수들이 경기에서 최상의 컨디션을 발휘할 수 있도록 조언하고 훈련을 시키는 일을 한다</a:t>
            </a:r>
            <a:r>
              <a:rPr lang="en-US" altLang="ko-KR" sz="1400" dirty="0" smtClean="0"/>
              <a:t>. </a:t>
            </a:r>
            <a:r>
              <a:rPr lang="ko-KR" altLang="en-US" sz="1400" dirty="0" smtClean="0"/>
              <a:t>운동감독 및 코치와의 협의를 통해 운동 종목</a:t>
            </a:r>
            <a:r>
              <a:rPr lang="en-US" altLang="ko-KR" sz="1400" dirty="0" smtClean="0"/>
              <a:t>, </a:t>
            </a:r>
            <a:r>
              <a:rPr lang="ko-KR" altLang="en-US" sz="1400" dirty="0" smtClean="0"/>
              <a:t>선수들의 포지션과 선수 개인의 기량에 따라 필요한 운동량을 결정하고 근육 단련을 위해 규칙적 운동과 식이요법을 지시한다</a:t>
            </a:r>
            <a:r>
              <a:rPr lang="en-US" altLang="ko-KR" sz="1400" dirty="0" smtClean="0"/>
              <a:t>. </a:t>
            </a:r>
            <a:r>
              <a:rPr lang="ko-KR" altLang="en-US" sz="1400" dirty="0" smtClean="0"/>
              <a:t>부상을 당한 선수들에 대해 응급조치를 취하며 의사의 진단결과에 따라 재활훈련을 계획하고 실시한다</a:t>
            </a:r>
            <a:r>
              <a:rPr lang="en-US" altLang="ko-KR" sz="1400" dirty="0" smtClean="0"/>
              <a:t>. </a:t>
            </a:r>
            <a:r>
              <a:rPr lang="ko-KR" altLang="en-US" sz="1400" dirty="0" smtClean="0"/>
              <a:t>선수들의 부상을 예방하기 위해 선수들의 몸을 마사지하고 안전교육을 실시한다</a:t>
            </a:r>
            <a:r>
              <a:rPr lang="en-US" altLang="ko-KR" sz="1400" dirty="0" smtClean="0"/>
              <a:t>. </a:t>
            </a:r>
            <a:endParaRPr lang="ko-KR" altLang="en-US" sz="1400" dirty="0" smtClean="0"/>
          </a:p>
          <a:p>
            <a:r>
              <a:rPr lang="en-US" altLang="ko-KR" b="1" dirty="0" smtClean="0">
                <a:solidFill>
                  <a:srgbClr val="800000"/>
                </a:solidFill>
                <a:latin typeface="HY울릉도M" pitchFamily="18" charset="-127"/>
                <a:ea typeface="HY울릉도M" pitchFamily="18" charset="-127"/>
              </a:rPr>
              <a:t>▶</a:t>
            </a:r>
            <a:r>
              <a:rPr lang="ko-KR" altLang="en-US" b="1" dirty="0" err="1" smtClean="0">
                <a:solidFill>
                  <a:srgbClr val="800000"/>
                </a:solidFill>
                <a:latin typeface="HY울릉도M" pitchFamily="18" charset="-127"/>
                <a:ea typeface="HY울릉도M" pitchFamily="18" charset="-127"/>
              </a:rPr>
              <a:t>필라테스지도사</a:t>
            </a:r>
            <a:endParaRPr lang="en-US" altLang="ko-KR" b="1" dirty="0" smtClean="0">
              <a:solidFill>
                <a:srgbClr val="800000"/>
              </a:solidFill>
              <a:latin typeface="HY울릉도M" pitchFamily="18" charset="-127"/>
              <a:ea typeface="HY울릉도M" pitchFamily="18" charset="-127"/>
            </a:endParaRPr>
          </a:p>
          <a:p>
            <a:r>
              <a:rPr lang="ko-KR" altLang="en-US" sz="1400" dirty="0" err="1" smtClean="0"/>
              <a:t>필라테스</a:t>
            </a:r>
            <a:r>
              <a:rPr lang="ko-KR" altLang="en-US" sz="1400" dirty="0" smtClean="0"/>
              <a:t> 운동은 장년층과 연로한 세대에서 </a:t>
            </a:r>
            <a:r>
              <a:rPr lang="ko-KR" altLang="en-US" sz="1400" dirty="0" err="1" smtClean="0"/>
              <a:t>출산전</a:t>
            </a:r>
            <a:r>
              <a:rPr lang="en-US" altLang="ko-KR" sz="1400" dirty="0" smtClean="0"/>
              <a:t>,</a:t>
            </a:r>
            <a:r>
              <a:rPr lang="ko-KR" altLang="en-US" sz="1400" dirty="0" smtClean="0"/>
              <a:t>후 여성</a:t>
            </a:r>
            <a:r>
              <a:rPr lang="en-US" altLang="ko-KR" sz="1400" dirty="0" smtClean="0"/>
              <a:t>, </a:t>
            </a:r>
            <a:r>
              <a:rPr lang="ko-KR" altLang="en-US" sz="1400" dirty="0" smtClean="0"/>
              <a:t>재활 환자 그리고 전문 운동가까지 모든 사람들에게 </a:t>
            </a:r>
            <a:r>
              <a:rPr lang="ko-KR" altLang="en-US" sz="1400" dirty="0" err="1" smtClean="0"/>
              <a:t>적합니다</a:t>
            </a:r>
            <a:r>
              <a:rPr lang="en-US" altLang="ko-KR" sz="1400" dirty="0" smtClean="0"/>
              <a:t>. </a:t>
            </a:r>
            <a:r>
              <a:rPr lang="ko-KR" altLang="en-US" sz="1400" dirty="0" err="1" smtClean="0"/>
              <a:t>필라테스</a:t>
            </a:r>
            <a:r>
              <a:rPr lang="ko-KR" altLang="en-US" sz="1400" dirty="0" smtClean="0"/>
              <a:t> 운동프로그램은 스트레스를 해소 하고</a:t>
            </a:r>
            <a:r>
              <a:rPr lang="en-US" altLang="ko-KR" sz="1400" dirty="0" smtClean="0"/>
              <a:t>,</a:t>
            </a:r>
            <a:r>
              <a:rPr lang="ko-KR" altLang="en-US" sz="1400" dirty="0" smtClean="0"/>
              <a:t>신체를 강화하며</a:t>
            </a:r>
            <a:r>
              <a:rPr lang="en-US" altLang="ko-KR" sz="1400" dirty="0" smtClean="0"/>
              <a:t>, </a:t>
            </a:r>
            <a:r>
              <a:rPr lang="ko-KR" altLang="en-US" sz="1400" dirty="0" smtClean="0"/>
              <a:t>건강을 유지하고 회복력을 높이는 동시에 심장병과 같이 근육 및 스트레스와 연관된 질병을 예방하는데 도움이 되는 운동입니다</a:t>
            </a:r>
            <a:r>
              <a:rPr lang="en-US" altLang="ko-KR" sz="1400" dirty="0" smtClean="0"/>
              <a:t>. </a:t>
            </a:r>
            <a:r>
              <a:rPr lang="ko-KR" altLang="en-US" sz="1400" dirty="0" err="1" smtClean="0"/>
              <a:t>필라테스는</a:t>
            </a:r>
            <a:r>
              <a:rPr lang="ko-KR" altLang="en-US" sz="1400" dirty="0" smtClean="0"/>
              <a:t> 물리치료 팀 그리고 스포츠 의학 및 운동 전문가와 함께 개발한 우리의 현대적인 접근 방법으로 새로운 자신을 발견하는 가장 안전하고 효과적인 방법입니다</a:t>
            </a:r>
          </a:p>
          <a:p>
            <a:r>
              <a:rPr lang="en-US" altLang="ko-KR" b="1" dirty="0" smtClean="0">
                <a:solidFill>
                  <a:srgbClr val="800000"/>
                </a:solidFill>
                <a:latin typeface="HY울릉도M" pitchFamily="18" charset="-127"/>
                <a:ea typeface="HY울릉도M" pitchFamily="18" charset="-127"/>
              </a:rPr>
              <a:t>▶</a:t>
            </a:r>
            <a:r>
              <a:rPr lang="ko-KR" altLang="en-US" b="1" dirty="0" err="1" smtClean="0">
                <a:solidFill>
                  <a:srgbClr val="800000"/>
                </a:solidFill>
                <a:latin typeface="HY울릉도M" pitchFamily="18" charset="-127"/>
                <a:ea typeface="HY울릉도M" pitchFamily="18" charset="-127"/>
              </a:rPr>
              <a:t>슬링운동트레이너</a:t>
            </a:r>
            <a:endParaRPr lang="ko-KR" altLang="en-US" dirty="0" smtClean="0"/>
          </a:p>
          <a:p>
            <a:r>
              <a:rPr lang="ko-KR" altLang="en-US" sz="1400" dirty="0" smtClean="0">
                <a:latin typeface="굴림" pitchFamily="50" charset="-127"/>
                <a:ea typeface="굴림" pitchFamily="50" charset="-127"/>
              </a:rPr>
              <a:t>전문가 수준의 뛰어난 </a:t>
            </a:r>
            <a:r>
              <a:rPr lang="ko-KR" altLang="en-US" sz="1400" dirty="0" err="1" smtClean="0">
                <a:latin typeface="굴림" pitchFamily="50" charset="-127"/>
                <a:ea typeface="굴림" pitchFamily="50" charset="-127"/>
              </a:rPr>
              <a:t>슬링운동</a:t>
            </a:r>
            <a:r>
              <a:rPr lang="ko-KR" altLang="en-US" sz="1400" dirty="0" smtClean="0">
                <a:latin typeface="굴림" pitchFamily="50" charset="-127"/>
                <a:ea typeface="굴림" pitchFamily="50" charset="-127"/>
              </a:rPr>
              <a:t> 활용능력을 가지고 있으며 생활스포츠 현장에서 개인의 체력수준</a:t>
            </a:r>
            <a:r>
              <a:rPr lang="en-US" altLang="ko-KR" sz="1400" dirty="0" smtClean="0">
                <a:latin typeface="굴림" pitchFamily="50" charset="-127"/>
                <a:ea typeface="굴림" pitchFamily="50" charset="-127"/>
              </a:rPr>
              <a:t>, </a:t>
            </a:r>
            <a:r>
              <a:rPr lang="ko-KR" altLang="en-US" sz="1400" dirty="0" smtClean="0">
                <a:latin typeface="굴림" pitchFamily="50" charset="-127"/>
                <a:ea typeface="굴림" pitchFamily="50" charset="-127"/>
              </a:rPr>
              <a:t>건강상태 등을 고려하여 올바른 </a:t>
            </a:r>
            <a:r>
              <a:rPr lang="ko-KR" altLang="en-US" sz="1400" dirty="0" err="1" smtClean="0">
                <a:latin typeface="굴림" pitchFamily="50" charset="-127"/>
                <a:ea typeface="굴림" pitchFamily="50" charset="-127"/>
              </a:rPr>
              <a:t>슬링동작</a:t>
            </a:r>
            <a:r>
              <a:rPr lang="ko-KR" altLang="en-US" sz="1400" dirty="0" smtClean="0">
                <a:latin typeface="굴림" pitchFamily="50" charset="-127"/>
                <a:ea typeface="굴림" pitchFamily="50" charset="-127"/>
              </a:rPr>
              <a:t> 및 방법을 지도할 수 있는 실무능력을 갖추고 </a:t>
            </a:r>
            <a:r>
              <a:rPr lang="ko-KR" altLang="en-US" sz="1400" dirty="0" err="1" smtClean="0">
                <a:latin typeface="굴림" pitchFamily="50" charset="-127"/>
                <a:ea typeface="굴림" pitchFamily="50" charset="-127"/>
              </a:rPr>
              <a:t>슬링운동</a:t>
            </a:r>
            <a:r>
              <a:rPr lang="ko-KR" altLang="en-US" sz="1400" dirty="0" smtClean="0">
                <a:latin typeface="굴림" pitchFamily="50" charset="-127"/>
                <a:ea typeface="굴림" pitchFamily="50" charset="-127"/>
              </a:rPr>
              <a:t> 교육 프로그램을 개발하고 교육할 능력을 갖춘 교육과정이다</a:t>
            </a:r>
            <a:r>
              <a:rPr lang="en-US" altLang="ko-KR" sz="1400" dirty="0" smtClean="0">
                <a:latin typeface="굴림" pitchFamily="50" charset="-127"/>
                <a:ea typeface="굴림" pitchFamily="50" charset="-127"/>
              </a:rPr>
              <a:t>.</a:t>
            </a:r>
            <a:endParaRPr lang="ko-KR" altLang="en-US" sz="1400" dirty="0" smtClean="0">
              <a:latin typeface="굴림" pitchFamily="50" charset="-127"/>
              <a:ea typeface="굴림" pitchFamily="50" charset="-127"/>
            </a:endParaRPr>
          </a:p>
          <a:p>
            <a:pPr>
              <a:lnSpc>
                <a:spcPct val="120000"/>
              </a:lnSpc>
            </a:pPr>
            <a:endParaRPr lang="en-US" altLang="ko-KR" sz="1400" b="1" dirty="0" smtClean="0">
              <a:solidFill>
                <a:srgbClr val="800000"/>
              </a:solidFill>
              <a:latin typeface="굴림" pitchFamily="50" charset="-127"/>
              <a:ea typeface="굴림" pitchFamily="50" charset="-127"/>
            </a:endParaRPr>
          </a:p>
          <a:p>
            <a:pPr>
              <a:lnSpc>
                <a:spcPct val="120000"/>
              </a:lnSpc>
            </a:pPr>
            <a:endParaRPr lang="en-US" altLang="ko-KR" dirty="0" smtClean="0"/>
          </a:p>
          <a:p>
            <a:endParaRPr lang="en-US" altLang="ko-KR" sz="1400" dirty="0" smtClean="0"/>
          </a:p>
          <a:p>
            <a:endParaRPr lang="en-US" altLang="ko-KR" dirty="0"/>
          </a:p>
          <a:p>
            <a:endParaRPr lang="en-US" altLang="ko-KR" dirty="0"/>
          </a:p>
        </p:txBody>
      </p:sp>
      <p:sp>
        <p:nvSpPr>
          <p:cNvPr id="7" name="Text Box 16"/>
          <p:cNvSpPr txBox="1">
            <a:spLocks noChangeArrowheads="1"/>
          </p:cNvSpPr>
          <p:nvPr/>
        </p:nvSpPr>
        <p:spPr bwMode="auto">
          <a:xfrm>
            <a:off x="6516216" y="332656"/>
            <a:ext cx="2280885" cy="461665"/>
          </a:xfrm>
          <a:prstGeom prst="rect">
            <a:avLst/>
          </a:prstGeom>
          <a:noFill/>
          <a:ln w="9525">
            <a:noFill/>
            <a:miter lim="800000"/>
            <a:headEnd/>
            <a:tailEnd/>
          </a:ln>
          <a:effectLst/>
        </p:spPr>
        <p:txBody>
          <a:bodyPr wrap="square">
            <a:spAutoFit/>
          </a:bodyPr>
          <a:ls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a:lstStyle>
          <a:p>
            <a:pPr>
              <a:defRPr/>
            </a:pPr>
            <a:r>
              <a:rPr lang="ko-KR" altLang="en-US" sz="2400" b="1" dirty="0" smtClean="0">
                <a:solidFill>
                  <a:srgbClr val="053989"/>
                </a:solidFill>
                <a:effectLst>
                  <a:outerShdw blurRad="38100" dist="38100" dir="2700000" algn="tl">
                    <a:srgbClr val="C0C0C0"/>
                  </a:outerShdw>
                </a:effectLst>
                <a:latin typeface="HY울릉도M" pitchFamily="18" charset="-127"/>
                <a:ea typeface="HY울릉도M" pitchFamily="18" charset="-127"/>
              </a:rPr>
              <a:t>운영자격과정</a:t>
            </a:r>
            <a:endParaRPr lang="ko-KR" altLang="en-US" sz="2400" b="1" dirty="0">
              <a:solidFill>
                <a:srgbClr val="053989"/>
              </a:solidFill>
              <a:effectLst>
                <a:outerShdw blurRad="38100" dist="38100" dir="2700000" algn="tl">
                  <a:srgbClr val="C0C0C0"/>
                </a:outerShdw>
              </a:effectLst>
              <a:latin typeface="HY울릉도M" pitchFamily="18" charset="-127"/>
              <a:ea typeface="HY울릉도M" pitchFamily="18" charset="-127"/>
            </a:endParaRPr>
          </a:p>
        </p:txBody>
      </p:sp>
      <p:pic>
        <p:nvPicPr>
          <p:cNvPr id="8" name="Picture 4" descr="D:\바탕화면 8.30\한국교육진흥원 로고.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12160" y="332656"/>
            <a:ext cx="586395" cy="527637"/>
          </a:xfrm>
          <a:prstGeom prst="rect">
            <a:avLst/>
          </a:prstGeom>
          <a:noFill/>
          <a:ln w="9525">
            <a:noFill/>
            <a:miter lim="800000"/>
            <a:headEnd/>
            <a:tailEnd/>
          </a:ln>
        </p:spPr>
      </p:pic>
      <p:sp>
        <p:nvSpPr>
          <p:cNvPr id="10" name="직사각형 9"/>
          <p:cNvSpPr/>
          <p:nvPr/>
        </p:nvSpPr>
        <p:spPr>
          <a:xfrm>
            <a:off x="6084168" y="836712"/>
            <a:ext cx="2520280" cy="45719"/>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ko-KR" altLang="en-US"/>
          </a:p>
        </p:txBody>
      </p:sp>
      <p:pic>
        <p:nvPicPr>
          <p:cNvPr id="11" name="그림 10" descr="포스트잇2.png"/>
          <p:cNvPicPr>
            <a:picLocks noChangeAspect="1"/>
          </p:cNvPicPr>
          <p:nvPr/>
        </p:nvPicPr>
        <p:blipFill>
          <a:blip r:embed="rId4" cstate="print">
            <a:duotone>
              <a:schemeClr val="bg2">
                <a:shade val="45000"/>
                <a:satMod val="135000"/>
              </a:schemeClr>
              <a:prstClr val="white"/>
            </a:duotone>
          </a:blip>
          <a:stretch>
            <a:fillRect/>
          </a:stretch>
        </p:blipFill>
        <p:spPr>
          <a:xfrm>
            <a:off x="0" y="428604"/>
            <a:ext cx="3500430" cy="1012765"/>
          </a:xfrm>
          <a:prstGeom prst="rect">
            <a:avLst/>
          </a:prstGeom>
        </p:spPr>
      </p:pic>
      <p:sp>
        <p:nvSpPr>
          <p:cNvPr id="13" name="TextBox 12"/>
          <p:cNvSpPr txBox="1"/>
          <p:nvPr/>
        </p:nvSpPr>
        <p:spPr>
          <a:xfrm>
            <a:off x="714348" y="642918"/>
            <a:ext cx="3214710" cy="547073"/>
          </a:xfrm>
          <a:prstGeom prst="rect">
            <a:avLst/>
          </a:prstGeom>
          <a:noFill/>
        </p:spPr>
        <p:txBody>
          <a:bodyPr wrap="square" rtlCol="0">
            <a:spAutoFit/>
          </a:bodyPr>
          <a:lstStyle/>
          <a:p>
            <a:pPr marL="342900" indent="-342900">
              <a:lnSpc>
                <a:spcPct val="200000"/>
              </a:lnSpc>
            </a:pPr>
            <a:r>
              <a:rPr lang="ko-KR" altLang="en-US" b="1" dirty="0" smtClean="0"/>
              <a:t>건강 및 스포츠분야</a:t>
            </a:r>
            <a:endParaRPr lang="en-US" altLang="ko-KR"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그림 5" descr="제목 없음-2.png"/>
          <p:cNvPicPr>
            <a:picLocks noChangeAspect="1"/>
          </p:cNvPicPr>
          <p:nvPr/>
        </p:nvPicPr>
        <p:blipFill>
          <a:blip r:embed="rId3" cstate="print">
            <a:duotone>
              <a:prstClr val="black"/>
              <a:schemeClr val="accent4">
                <a:tint val="45000"/>
                <a:satMod val="400000"/>
              </a:schemeClr>
            </a:duotone>
          </a:blip>
          <a:srcRect l="92188" t="75000"/>
          <a:stretch>
            <a:fillRect/>
          </a:stretch>
        </p:blipFill>
        <p:spPr>
          <a:xfrm rot="10800000">
            <a:off x="-23799" y="6143644"/>
            <a:ext cx="595270" cy="714356"/>
          </a:xfrm>
          <a:prstGeom prst="rect">
            <a:avLst/>
          </a:prstGeom>
        </p:spPr>
      </p:pic>
      <p:pic>
        <p:nvPicPr>
          <p:cNvPr id="7" name="그림 6" descr="포스트잇.png"/>
          <p:cNvPicPr>
            <a:picLocks noChangeAspect="1"/>
          </p:cNvPicPr>
          <p:nvPr/>
        </p:nvPicPr>
        <p:blipFill>
          <a:blip r:embed="rId4" cstate="print">
            <a:duotone>
              <a:schemeClr val="accent6">
                <a:shade val="45000"/>
                <a:satMod val="135000"/>
              </a:schemeClr>
              <a:prstClr val="white"/>
            </a:duotone>
          </a:blip>
          <a:srcRect t="33123" b="40999"/>
          <a:stretch>
            <a:fillRect/>
          </a:stretch>
        </p:blipFill>
        <p:spPr>
          <a:xfrm>
            <a:off x="142844" y="339496"/>
            <a:ext cx="3312630" cy="857256"/>
          </a:xfrm>
          <a:prstGeom prst="rect">
            <a:avLst/>
          </a:prstGeom>
        </p:spPr>
      </p:pic>
      <p:sp>
        <p:nvSpPr>
          <p:cNvPr id="10" name="TextBox 9"/>
          <p:cNvSpPr txBox="1"/>
          <p:nvPr/>
        </p:nvSpPr>
        <p:spPr>
          <a:xfrm>
            <a:off x="928662" y="493081"/>
            <a:ext cx="3214710" cy="646331"/>
          </a:xfrm>
          <a:prstGeom prst="rect">
            <a:avLst/>
          </a:prstGeom>
          <a:noFill/>
        </p:spPr>
        <p:txBody>
          <a:bodyPr wrap="square" rtlCol="0">
            <a:spAutoFit/>
          </a:bodyPr>
          <a:lstStyle/>
          <a:p>
            <a:pPr marL="342900" indent="-342900">
              <a:lnSpc>
                <a:spcPct val="200000"/>
              </a:lnSpc>
            </a:pPr>
            <a:r>
              <a:rPr lang="ko-KR" altLang="en-US" b="1" dirty="0" smtClean="0"/>
              <a:t>노인복지 분야</a:t>
            </a:r>
            <a:endParaRPr lang="en-US" altLang="ko-KR" b="1" dirty="0" smtClean="0"/>
          </a:p>
        </p:txBody>
      </p:sp>
      <p:pic>
        <p:nvPicPr>
          <p:cNvPr id="9" name="그림 8" descr="그림1.png"/>
          <p:cNvPicPr>
            <a:picLocks noChangeAspect="1"/>
          </p:cNvPicPr>
          <p:nvPr/>
        </p:nvPicPr>
        <p:blipFill>
          <a:blip r:embed="rId5" cstate="print">
            <a:clrChange>
              <a:clrFrom>
                <a:srgbClr val="FFFFFF"/>
              </a:clrFrom>
              <a:clrTo>
                <a:srgbClr val="FFFFFF">
                  <a:alpha val="0"/>
                </a:srgbClr>
              </a:clrTo>
            </a:clrChange>
          </a:blip>
          <a:stretch>
            <a:fillRect/>
          </a:stretch>
        </p:blipFill>
        <p:spPr>
          <a:xfrm>
            <a:off x="0" y="0"/>
            <a:ext cx="9180512" cy="6721022"/>
          </a:xfrm>
          <a:prstGeom prst="rect">
            <a:avLst/>
          </a:prstGeom>
        </p:spPr>
      </p:pic>
      <p:sp>
        <p:nvSpPr>
          <p:cNvPr id="8" name="TextBox 7"/>
          <p:cNvSpPr txBox="1">
            <a:spLocks noChangeArrowheads="1"/>
          </p:cNvSpPr>
          <p:nvPr/>
        </p:nvSpPr>
        <p:spPr bwMode="auto">
          <a:xfrm>
            <a:off x="214282" y="1357298"/>
            <a:ext cx="8569325" cy="5810822"/>
          </a:xfrm>
          <a:prstGeom prst="rect">
            <a:avLst/>
          </a:prstGeom>
          <a:noFill/>
          <a:ln w="9525">
            <a:noFill/>
            <a:miter lim="800000"/>
            <a:headEnd/>
            <a:tailEnd/>
          </a:ln>
        </p:spPr>
        <p:txBody>
          <a:bodyPr>
            <a:spAutoFit/>
          </a:bodyPr>
          <a:ls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a:lstStyle>
          <a:p>
            <a:pPr>
              <a:lnSpc>
                <a:spcPct val="120000"/>
              </a:lnSpc>
            </a:pPr>
            <a:r>
              <a:rPr lang="en-US" altLang="ko-KR" b="1" dirty="0" smtClean="0">
                <a:solidFill>
                  <a:srgbClr val="800000"/>
                </a:solidFill>
                <a:latin typeface="HY울릉도M" pitchFamily="18" charset="-127"/>
                <a:ea typeface="HY울릉도M" pitchFamily="18" charset="-127"/>
                <a:cs typeface="한컴바탕" pitchFamily="18" charset="2"/>
              </a:rPr>
              <a:t>▶</a:t>
            </a:r>
            <a:r>
              <a:rPr lang="ko-KR" altLang="en-US" b="1" dirty="0" err="1" smtClean="0">
                <a:solidFill>
                  <a:srgbClr val="800000"/>
                </a:solidFill>
                <a:latin typeface="HY울릉도M" pitchFamily="18" charset="-127"/>
                <a:ea typeface="HY울릉도M" pitchFamily="18" charset="-127"/>
                <a:cs typeface="한컴바탕" pitchFamily="18" charset="2"/>
              </a:rPr>
              <a:t>실버레크리에이션</a:t>
            </a:r>
            <a:r>
              <a:rPr lang="ko-KR" altLang="en-US" b="1" dirty="0" smtClean="0">
                <a:solidFill>
                  <a:srgbClr val="800000"/>
                </a:solidFill>
                <a:latin typeface="HY울릉도M" pitchFamily="18" charset="-127"/>
                <a:ea typeface="HY울릉도M" pitchFamily="18" charset="-127"/>
                <a:cs typeface="한컴바탕" pitchFamily="18" charset="2"/>
              </a:rPr>
              <a:t> </a:t>
            </a:r>
            <a:r>
              <a:rPr lang="ko-KR" altLang="en-US" b="1" dirty="0" err="1" smtClean="0">
                <a:solidFill>
                  <a:srgbClr val="800000"/>
                </a:solidFill>
                <a:latin typeface="HY울릉도M" pitchFamily="18" charset="-127"/>
                <a:ea typeface="HY울릉도M" pitchFamily="18" charset="-127"/>
                <a:cs typeface="한컴바탕" pitchFamily="18" charset="2"/>
              </a:rPr>
              <a:t>지도사</a:t>
            </a:r>
            <a:endParaRPr lang="en-US" altLang="ko-KR" dirty="0">
              <a:ea typeface="HY울릉도M" pitchFamily="18" charset="-127"/>
              <a:cs typeface="한컴바탕" pitchFamily="18" charset="2"/>
            </a:endParaRPr>
          </a:p>
          <a:p>
            <a:r>
              <a:rPr kumimoji="0" lang="ko-KR" altLang="en-US" sz="1400" dirty="0" smtClean="0">
                <a:latin typeface="굴림" pitchFamily="50" charset="-127"/>
                <a:ea typeface="굴림" pitchFamily="50" charset="-127"/>
                <a:cs typeface="한컴바탕" pitchFamily="18" charset="2"/>
              </a:rPr>
              <a:t>국민건강중진사업의 일환으로 노인들에게  맞는 적절한 운동강습을 통해 신체활동 능력을 향상시킴으로써 건강한 생활을 유지시키고 건강한 노인 인구 저변확대를 통한 건강한 사회구현을 위하여 노인건강운동강사로 활동할 유능강사를 검정합니다</a:t>
            </a:r>
            <a:r>
              <a:rPr kumimoji="0" lang="en-US" altLang="ko-KR" sz="1400" dirty="0" smtClean="0">
                <a:latin typeface="굴림" pitchFamily="50" charset="-127"/>
                <a:ea typeface="굴림" pitchFamily="50" charset="-127"/>
                <a:cs typeface="한컴바탕" pitchFamily="18" charset="2"/>
              </a:rPr>
              <a:t>.</a:t>
            </a:r>
          </a:p>
          <a:p>
            <a:pPr>
              <a:lnSpc>
                <a:spcPct val="120000"/>
              </a:lnSpc>
            </a:pPr>
            <a:r>
              <a:rPr lang="en-US" altLang="ko-KR" b="1" dirty="0" smtClean="0">
                <a:solidFill>
                  <a:srgbClr val="800000"/>
                </a:solidFill>
                <a:latin typeface="HY울릉도M" pitchFamily="18" charset="-127"/>
                <a:ea typeface="HY울릉도M" pitchFamily="18" charset="-127"/>
              </a:rPr>
              <a:t>▶</a:t>
            </a:r>
            <a:r>
              <a:rPr lang="ko-KR" altLang="en-US" b="1" dirty="0" smtClean="0">
                <a:solidFill>
                  <a:srgbClr val="800000"/>
                </a:solidFill>
                <a:latin typeface="HY울릉도M" pitchFamily="18" charset="-127"/>
                <a:ea typeface="HY울릉도M" pitchFamily="18" charset="-127"/>
              </a:rPr>
              <a:t>노인생활안전지도관리사</a:t>
            </a:r>
            <a:endParaRPr lang="en-US" altLang="ko-KR" dirty="0"/>
          </a:p>
          <a:p>
            <a:r>
              <a:rPr lang="ko-KR" altLang="en-US" sz="1400" dirty="0" smtClean="0">
                <a:solidFill>
                  <a:srgbClr val="000000"/>
                </a:solidFill>
                <a:latin typeface="맑은 고딕" pitchFamily="50" charset="-127"/>
              </a:rPr>
              <a:t>거동이 불편한 어르신이 입소한 노인복지시설은 화재 등 재난 발생 시 대형인명사고 우려가 높아 시설이용자의 대피능력을 고려한 재난 예방 및 초동 대처강화를 위한 시설물 안전관리 및 생활안전의 강화계획</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및 지도하는 전문인력을 말합니다</a:t>
            </a:r>
            <a:r>
              <a:rPr lang="ko-KR" altLang="ko-KR" sz="1400" dirty="0" smtClean="0">
                <a:solidFill>
                  <a:srgbClr val="000000"/>
                </a:solidFill>
                <a:latin typeface="맑은 고딕" pitchFamily="50" charset="-127"/>
              </a:rPr>
              <a:t>.</a:t>
            </a:r>
            <a:endParaRPr lang="en-US" altLang="ko-KR" sz="1400" dirty="0" smtClean="0">
              <a:solidFill>
                <a:srgbClr val="000000"/>
              </a:solidFill>
              <a:latin typeface="맑은 고딕" pitchFamily="50" charset="-127"/>
            </a:endParaRPr>
          </a:p>
          <a:p>
            <a:pPr>
              <a:lnSpc>
                <a:spcPct val="120000"/>
              </a:lnSpc>
            </a:pPr>
            <a:r>
              <a:rPr lang="en-US" altLang="ko-KR" b="1" dirty="0" smtClean="0">
                <a:solidFill>
                  <a:srgbClr val="800000"/>
                </a:solidFill>
                <a:latin typeface="HY울릉도M" pitchFamily="18" charset="-127"/>
                <a:ea typeface="HY울릉도M" pitchFamily="18" charset="-127"/>
              </a:rPr>
              <a:t>▶</a:t>
            </a:r>
            <a:r>
              <a:rPr lang="ko-KR" altLang="en-US" b="1" dirty="0" smtClean="0">
                <a:solidFill>
                  <a:srgbClr val="800000"/>
                </a:solidFill>
                <a:latin typeface="HY울릉도M" pitchFamily="18" charset="-127"/>
                <a:ea typeface="HY울릉도M" pitchFamily="18" charset="-127"/>
              </a:rPr>
              <a:t>노인교육 </a:t>
            </a:r>
            <a:r>
              <a:rPr lang="ko-KR" altLang="en-US" b="1" dirty="0" err="1" smtClean="0">
                <a:solidFill>
                  <a:srgbClr val="800000"/>
                </a:solidFill>
                <a:latin typeface="HY울릉도M" pitchFamily="18" charset="-127"/>
                <a:ea typeface="HY울릉도M" pitchFamily="18" charset="-127"/>
              </a:rPr>
              <a:t>지도사</a:t>
            </a:r>
            <a:endParaRPr lang="en-US" altLang="ko-KR" dirty="0" smtClean="0"/>
          </a:p>
          <a:p>
            <a:pPr>
              <a:lnSpc>
                <a:spcPct val="120000"/>
              </a:lnSpc>
            </a:pPr>
            <a:r>
              <a:rPr lang="ko-KR" altLang="en-US" sz="1400" dirty="0" smtClean="0">
                <a:solidFill>
                  <a:srgbClr val="000000"/>
                </a:solidFill>
                <a:latin typeface="맑은 고딕" pitchFamily="50" charset="-127"/>
              </a:rPr>
              <a:t>노인교육을 통해 가정의 문제를 미리 예방하고 능동적으로 살아가도록 도와주며 취미활동</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경제적 자립</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정서 </a:t>
            </a:r>
            <a:r>
              <a:rPr lang="ko-KR" altLang="en-US" sz="1400" dirty="0" err="1" smtClean="0">
                <a:solidFill>
                  <a:srgbClr val="000000"/>
                </a:solidFill>
                <a:latin typeface="맑은 고딕" pitchFamily="50" charset="-127"/>
              </a:rPr>
              <a:t>지원등의</a:t>
            </a:r>
            <a:r>
              <a:rPr lang="ko-KR" altLang="en-US" sz="1400" dirty="0" smtClean="0">
                <a:solidFill>
                  <a:srgbClr val="000000"/>
                </a:solidFill>
                <a:latin typeface="맑은 고딕" pitchFamily="50" charset="-127"/>
              </a:rPr>
              <a:t> 전문교육을 통해 노인의 신체 및 정신건강</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삶의 만족감</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심리적 안정 삶의 질을 향상시키는 전문가를 양성함과 동시에 </a:t>
            </a:r>
            <a:r>
              <a:rPr lang="en-US" altLang="ko-KR" sz="1400" dirty="0" smtClean="0">
                <a:solidFill>
                  <a:srgbClr val="000000"/>
                </a:solidFill>
                <a:latin typeface="맑은 고딕" pitchFamily="50" charset="-127"/>
              </a:rPr>
              <a:t>1~3</a:t>
            </a:r>
            <a:r>
              <a:rPr lang="ko-KR" altLang="en-US" sz="1400" dirty="0" smtClean="0">
                <a:solidFill>
                  <a:srgbClr val="000000"/>
                </a:solidFill>
                <a:latin typeface="맑은 고딕" pitchFamily="50" charset="-127"/>
              </a:rPr>
              <a:t>세대 통합가정교육을 통해 가족간의 행복을 만들도록 프로그램을 진행합니다</a:t>
            </a:r>
            <a:r>
              <a:rPr lang="en-US" altLang="ko-KR" sz="1400" dirty="0" smtClean="0">
                <a:solidFill>
                  <a:srgbClr val="000000"/>
                </a:solidFill>
                <a:latin typeface="맑은 고딕" pitchFamily="50" charset="-127"/>
              </a:rPr>
              <a:t>.</a:t>
            </a:r>
          </a:p>
          <a:p>
            <a:pPr>
              <a:lnSpc>
                <a:spcPct val="120000"/>
              </a:lnSpc>
            </a:pPr>
            <a:r>
              <a:rPr lang="en-US" altLang="ko-KR" b="1" dirty="0" smtClean="0">
                <a:solidFill>
                  <a:srgbClr val="800000"/>
                </a:solidFill>
                <a:latin typeface="HY울릉도M" pitchFamily="18" charset="-127"/>
                <a:ea typeface="HY울릉도M" pitchFamily="18" charset="-127"/>
              </a:rPr>
              <a:t>▶</a:t>
            </a:r>
            <a:r>
              <a:rPr lang="ko-KR" altLang="en-US" b="1" dirty="0" smtClean="0">
                <a:solidFill>
                  <a:srgbClr val="800000"/>
                </a:solidFill>
                <a:latin typeface="HY울릉도M" pitchFamily="18" charset="-127"/>
                <a:ea typeface="HY울릉도M" pitchFamily="18" charset="-127"/>
              </a:rPr>
              <a:t>인지활동 </a:t>
            </a:r>
            <a:r>
              <a:rPr lang="ko-KR" altLang="en-US" b="1" dirty="0" err="1" smtClean="0">
                <a:solidFill>
                  <a:srgbClr val="800000"/>
                </a:solidFill>
                <a:latin typeface="HY울릉도M" pitchFamily="18" charset="-127"/>
                <a:ea typeface="HY울릉도M" pitchFamily="18" charset="-127"/>
              </a:rPr>
              <a:t>지도사</a:t>
            </a:r>
            <a:endParaRPr lang="en-US" altLang="ko-KR" b="1" dirty="0" smtClean="0">
              <a:solidFill>
                <a:srgbClr val="800000"/>
              </a:solidFill>
              <a:latin typeface="HY울릉도M" pitchFamily="18" charset="-127"/>
              <a:ea typeface="HY울릉도M" pitchFamily="18" charset="-127"/>
            </a:endParaRPr>
          </a:p>
          <a:p>
            <a:r>
              <a:rPr lang="ko-KR" altLang="en-US" sz="1400" b="1" dirty="0" smtClean="0">
                <a:solidFill>
                  <a:srgbClr val="800000"/>
                </a:solidFill>
                <a:latin typeface="굴림" pitchFamily="50" charset="-127"/>
                <a:ea typeface="굴림" pitchFamily="50" charset="-127"/>
              </a:rPr>
              <a:t> </a:t>
            </a:r>
            <a:r>
              <a:rPr lang="ko-KR" altLang="en-US" sz="1400" dirty="0" smtClean="0">
                <a:latin typeface="굴림" pitchFamily="50" charset="-127"/>
                <a:ea typeface="굴림" pitchFamily="50" charset="-127"/>
              </a:rPr>
              <a:t>치매노인 인지활동의 중요성이 증가됨에 따라 치매 인지활동 적용에 필요한 지식과 실무능력을 갖춘 전문인력 양성을 목적으로  진행합니다</a:t>
            </a:r>
            <a:r>
              <a:rPr lang="en-US" altLang="ko-KR" sz="1400" dirty="0" smtClean="0">
                <a:latin typeface="굴림" pitchFamily="50" charset="-127"/>
                <a:ea typeface="굴림" pitchFamily="50" charset="-127"/>
              </a:rPr>
              <a:t>.</a:t>
            </a:r>
            <a:endParaRPr lang="ko-KR" altLang="en-US" sz="1400" dirty="0" smtClean="0">
              <a:latin typeface="굴림" pitchFamily="50" charset="-127"/>
              <a:ea typeface="굴림" pitchFamily="50" charset="-127"/>
            </a:endParaRPr>
          </a:p>
          <a:p>
            <a:r>
              <a:rPr lang="en-US" altLang="ko-KR" b="1" dirty="0" smtClean="0">
                <a:solidFill>
                  <a:srgbClr val="800000"/>
                </a:solidFill>
                <a:latin typeface="HY울릉도M" pitchFamily="18" charset="-127"/>
                <a:ea typeface="HY울릉도M" pitchFamily="18" charset="-127"/>
              </a:rPr>
              <a:t>▶</a:t>
            </a:r>
            <a:r>
              <a:rPr lang="ko-KR" altLang="en-US" b="1" dirty="0" smtClean="0">
                <a:solidFill>
                  <a:srgbClr val="800000"/>
                </a:solidFill>
                <a:latin typeface="HY울릉도M" pitchFamily="18" charset="-127"/>
                <a:ea typeface="HY울릉도M" pitchFamily="18" charset="-127"/>
              </a:rPr>
              <a:t> </a:t>
            </a:r>
            <a:r>
              <a:rPr lang="ko-KR" altLang="en-US" b="1" dirty="0" err="1" smtClean="0">
                <a:solidFill>
                  <a:srgbClr val="800000"/>
                </a:solidFill>
                <a:latin typeface="HY울릉도M" pitchFamily="18" charset="-127"/>
                <a:ea typeface="HY울릉도M" pitchFamily="18" charset="-127"/>
              </a:rPr>
              <a:t>노인미술심리상담사</a:t>
            </a:r>
            <a:endParaRPr lang="en-US" altLang="ko-KR" b="1" dirty="0" smtClean="0">
              <a:solidFill>
                <a:srgbClr val="800000"/>
              </a:solidFill>
              <a:latin typeface="HY울릉도M" pitchFamily="18" charset="-127"/>
              <a:ea typeface="HY울릉도M" pitchFamily="18" charset="-127"/>
            </a:endParaRPr>
          </a:p>
          <a:p>
            <a:r>
              <a:rPr lang="ko-KR" altLang="en-US" dirty="0" smtClean="0">
                <a:latin typeface="굴림" pitchFamily="50" charset="-127"/>
                <a:ea typeface="굴림" pitchFamily="50" charset="-127"/>
              </a:rPr>
              <a:t> </a:t>
            </a:r>
            <a:r>
              <a:rPr lang="ko-KR" altLang="en-US" sz="1400" dirty="0" smtClean="0">
                <a:latin typeface="굴림" pitchFamily="50" charset="-127"/>
                <a:ea typeface="굴림" pitchFamily="50" charset="-127"/>
              </a:rPr>
              <a:t>노인심리상담의 이론을 기초로 하여 매체사용통한 토인의 미술심리상담방법을 학습할 수 있고 이를 통해 대상자의 문제와 관련된 내용 이외에도 개인의 능력</a:t>
            </a:r>
            <a:r>
              <a:rPr lang="en-US" altLang="ko-KR" sz="1400" dirty="0" smtClean="0">
                <a:latin typeface="굴림" pitchFamily="50" charset="-127"/>
                <a:ea typeface="굴림" pitchFamily="50" charset="-127"/>
              </a:rPr>
              <a:t>, </a:t>
            </a:r>
            <a:r>
              <a:rPr lang="ko-KR" altLang="en-US" sz="1400" dirty="0" smtClean="0">
                <a:latin typeface="굴림" pitchFamily="50" charset="-127"/>
                <a:ea typeface="굴림" pitchFamily="50" charset="-127"/>
              </a:rPr>
              <a:t>특성</a:t>
            </a:r>
            <a:r>
              <a:rPr lang="en-US" altLang="ko-KR" sz="1400" dirty="0" smtClean="0">
                <a:latin typeface="굴림" pitchFamily="50" charset="-127"/>
                <a:ea typeface="굴림" pitchFamily="50" charset="-127"/>
              </a:rPr>
              <a:t>, </a:t>
            </a:r>
            <a:r>
              <a:rPr lang="ko-KR" altLang="en-US" sz="1400" dirty="0" smtClean="0">
                <a:latin typeface="굴림" pitchFamily="50" charset="-127"/>
                <a:ea typeface="굴림" pitchFamily="50" charset="-127"/>
              </a:rPr>
              <a:t>장점</a:t>
            </a:r>
            <a:r>
              <a:rPr lang="en-US" altLang="ko-KR" sz="1400" dirty="0" smtClean="0">
                <a:latin typeface="굴림" pitchFamily="50" charset="-127"/>
                <a:ea typeface="굴림" pitchFamily="50" charset="-127"/>
              </a:rPr>
              <a:t>, </a:t>
            </a:r>
            <a:r>
              <a:rPr lang="ko-KR" altLang="en-US" sz="1400" dirty="0" smtClean="0">
                <a:latin typeface="굴림" pitchFamily="50" charset="-127"/>
                <a:ea typeface="굴림" pitchFamily="50" charset="-127"/>
              </a:rPr>
              <a:t>약점 등을 파악할 수 있는 미술심리상담 프로그램의 계획과 실제 사례연구방법 등을 통해 노인미술심리상담전문가로서의 역할을 수행합니다</a:t>
            </a:r>
            <a:r>
              <a:rPr lang="en-US" altLang="ko-KR" sz="1400" dirty="0" smtClean="0">
                <a:latin typeface="굴림" pitchFamily="50" charset="-127"/>
                <a:ea typeface="굴림" pitchFamily="50" charset="-127"/>
              </a:rPr>
              <a:t>.</a:t>
            </a:r>
            <a:endParaRPr lang="ko-KR" altLang="en-US" sz="1400" dirty="0" smtClean="0">
              <a:latin typeface="굴림" pitchFamily="50" charset="-127"/>
              <a:ea typeface="굴림" pitchFamily="50" charset="-127"/>
            </a:endParaRPr>
          </a:p>
          <a:p>
            <a:endParaRPr lang="en-US" altLang="ko-KR" sz="1400" dirty="0" smtClean="0">
              <a:latin typeface="굴림" pitchFamily="50" charset="-127"/>
              <a:ea typeface="굴림" pitchFamily="50" charset="-127"/>
            </a:endParaRPr>
          </a:p>
          <a:p>
            <a:endParaRPr lang="en-US" altLang="ko-KR" sz="1400" dirty="0" smtClean="0">
              <a:solidFill>
                <a:srgbClr val="000000"/>
              </a:solidFill>
              <a:latin typeface="맑은 고딕" pitchFamily="50" charset="-127"/>
            </a:endParaRPr>
          </a:p>
          <a:p>
            <a:endParaRPr lang="en-US" altLang="ko-KR" sz="1400" dirty="0" smtClean="0">
              <a:solidFill>
                <a:srgbClr val="000000"/>
              </a:solidFill>
              <a:latin typeface="맑은 고딕" pitchFamily="50" charset="-127"/>
            </a:endParaRPr>
          </a:p>
        </p:txBody>
      </p:sp>
      <p:sp>
        <p:nvSpPr>
          <p:cNvPr id="11" name="Text Box 16"/>
          <p:cNvSpPr txBox="1">
            <a:spLocks noChangeArrowheads="1"/>
          </p:cNvSpPr>
          <p:nvPr/>
        </p:nvSpPr>
        <p:spPr bwMode="auto">
          <a:xfrm>
            <a:off x="6516216" y="332656"/>
            <a:ext cx="2280885" cy="461665"/>
          </a:xfrm>
          <a:prstGeom prst="rect">
            <a:avLst/>
          </a:prstGeom>
          <a:noFill/>
          <a:ln w="9525">
            <a:noFill/>
            <a:miter lim="800000"/>
            <a:headEnd/>
            <a:tailEnd/>
          </a:ln>
          <a:effectLst/>
        </p:spPr>
        <p:txBody>
          <a:bodyPr wrap="square">
            <a:spAutoFit/>
          </a:bodyPr>
          <a:ls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a:lstStyle>
          <a:p>
            <a:pPr>
              <a:defRPr/>
            </a:pPr>
            <a:r>
              <a:rPr lang="ko-KR" altLang="en-US" sz="2400" b="1" dirty="0" smtClean="0">
                <a:solidFill>
                  <a:srgbClr val="053989"/>
                </a:solidFill>
                <a:effectLst>
                  <a:outerShdw blurRad="38100" dist="38100" dir="2700000" algn="tl">
                    <a:srgbClr val="C0C0C0"/>
                  </a:outerShdw>
                </a:effectLst>
                <a:latin typeface="HY울릉도M" pitchFamily="18" charset="-127"/>
                <a:ea typeface="HY울릉도M" pitchFamily="18" charset="-127"/>
              </a:rPr>
              <a:t>운영자격과정</a:t>
            </a:r>
            <a:endParaRPr lang="ko-KR" altLang="en-US" sz="2400" b="1" dirty="0">
              <a:solidFill>
                <a:srgbClr val="053989"/>
              </a:solidFill>
              <a:effectLst>
                <a:outerShdw blurRad="38100" dist="38100" dir="2700000" algn="tl">
                  <a:srgbClr val="C0C0C0"/>
                </a:outerShdw>
              </a:effectLst>
              <a:latin typeface="HY울릉도M" pitchFamily="18" charset="-127"/>
              <a:ea typeface="HY울릉도M" pitchFamily="18" charset="-127"/>
            </a:endParaRPr>
          </a:p>
        </p:txBody>
      </p:sp>
      <p:pic>
        <p:nvPicPr>
          <p:cNvPr id="12" name="Picture 4" descr="D:\바탕화면 8.30\한국교육진흥원 로고.JPG"/>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6012160" y="332656"/>
            <a:ext cx="586395" cy="527637"/>
          </a:xfrm>
          <a:prstGeom prst="rect">
            <a:avLst/>
          </a:prstGeom>
          <a:noFill/>
          <a:ln w="9525">
            <a:noFill/>
            <a:miter lim="800000"/>
            <a:headEnd/>
            <a:tailEnd/>
          </a:ln>
        </p:spPr>
      </p:pic>
      <p:sp>
        <p:nvSpPr>
          <p:cNvPr id="13" name="직사각형 12"/>
          <p:cNvSpPr/>
          <p:nvPr/>
        </p:nvSpPr>
        <p:spPr>
          <a:xfrm>
            <a:off x="6084168" y="836712"/>
            <a:ext cx="2520280" cy="45719"/>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ko-KR"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그림 5" descr="제목 없음-2.png"/>
          <p:cNvPicPr>
            <a:picLocks noChangeAspect="1"/>
          </p:cNvPicPr>
          <p:nvPr/>
        </p:nvPicPr>
        <p:blipFill>
          <a:blip r:embed="rId3" cstate="print">
            <a:duotone>
              <a:prstClr val="black"/>
              <a:schemeClr val="accent3">
                <a:tint val="45000"/>
                <a:satMod val="400000"/>
              </a:schemeClr>
            </a:duotone>
          </a:blip>
          <a:srcRect l="92188" t="75000"/>
          <a:stretch>
            <a:fillRect/>
          </a:stretch>
        </p:blipFill>
        <p:spPr>
          <a:xfrm rot="10800000">
            <a:off x="-23799" y="6143644"/>
            <a:ext cx="595270" cy="714356"/>
          </a:xfrm>
          <a:prstGeom prst="rect">
            <a:avLst/>
          </a:prstGeom>
        </p:spPr>
      </p:pic>
      <p:pic>
        <p:nvPicPr>
          <p:cNvPr id="9" name="그림 8" descr="그림1.png"/>
          <p:cNvPicPr>
            <a:picLocks noChangeAspect="1"/>
          </p:cNvPicPr>
          <p:nvPr/>
        </p:nvPicPr>
        <p:blipFill>
          <a:blip r:embed="rId4" cstate="print">
            <a:clrChange>
              <a:clrFrom>
                <a:srgbClr val="FFFFFF"/>
              </a:clrFrom>
              <a:clrTo>
                <a:srgbClr val="FFFFFF">
                  <a:alpha val="0"/>
                </a:srgbClr>
              </a:clrTo>
            </a:clrChange>
          </a:blip>
          <a:stretch>
            <a:fillRect/>
          </a:stretch>
        </p:blipFill>
        <p:spPr>
          <a:xfrm>
            <a:off x="0" y="0"/>
            <a:ext cx="9144000" cy="6721022"/>
          </a:xfrm>
          <a:prstGeom prst="rect">
            <a:avLst/>
          </a:prstGeom>
        </p:spPr>
      </p:pic>
      <p:pic>
        <p:nvPicPr>
          <p:cNvPr id="10" name="그림 9" descr="포스트잇.png"/>
          <p:cNvPicPr>
            <a:picLocks noChangeAspect="1"/>
          </p:cNvPicPr>
          <p:nvPr/>
        </p:nvPicPr>
        <p:blipFill>
          <a:blip r:embed="rId5" cstate="print"/>
          <a:srcRect t="2744" b="68002"/>
          <a:stretch>
            <a:fillRect/>
          </a:stretch>
        </p:blipFill>
        <p:spPr>
          <a:xfrm>
            <a:off x="142844" y="196050"/>
            <a:ext cx="3214710" cy="928694"/>
          </a:xfrm>
          <a:prstGeom prst="rect">
            <a:avLst/>
          </a:prstGeom>
        </p:spPr>
      </p:pic>
      <p:sp>
        <p:nvSpPr>
          <p:cNvPr id="13" name="TextBox 12"/>
          <p:cNvSpPr txBox="1"/>
          <p:nvPr/>
        </p:nvSpPr>
        <p:spPr>
          <a:xfrm>
            <a:off x="928662" y="421073"/>
            <a:ext cx="3214710" cy="646331"/>
          </a:xfrm>
          <a:prstGeom prst="rect">
            <a:avLst/>
          </a:prstGeom>
          <a:noFill/>
        </p:spPr>
        <p:txBody>
          <a:bodyPr wrap="square" rtlCol="0">
            <a:spAutoFit/>
          </a:bodyPr>
          <a:lstStyle/>
          <a:p>
            <a:pPr marL="342900" indent="-342900">
              <a:lnSpc>
                <a:spcPct val="200000"/>
              </a:lnSpc>
            </a:pPr>
            <a:r>
              <a:rPr lang="ko-KR" altLang="en-US" b="1" dirty="0" smtClean="0"/>
              <a:t>유아</a:t>
            </a:r>
            <a:r>
              <a:rPr lang="en-US" altLang="ko-KR" b="1" dirty="0" smtClean="0"/>
              <a:t>/</a:t>
            </a:r>
            <a:r>
              <a:rPr lang="ko-KR" altLang="en-US" b="1" dirty="0" smtClean="0"/>
              <a:t>아동  분야</a:t>
            </a:r>
            <a:endParaRPr lang="en-US" altLang="ko-KR" b="1" dirty="0" smtClean="0"/>
          </a:p>
        </p:txBody>
      </p:sp>
      <p:sp>
        <p:nvSpPr>
          <p:cNvPr id="8" name="TextBox 7"/>
          <p:cNvSpPr txBox="1">
            <a:spLocks noChangeArrowheads="1"/>
          </p:cNvSpPr>
          <p:nvPr/>
        </p:nvSpPr>
        <p:spPr bwMode="auto">
          <a:xfrm>
            <a:off x="285720" y="1285860"/>
            <a:ext cx="8569325" cy="6124754"/>
          </a:xfrm>
          <a:prstGeom prst="rect">
            <a:avLst/>
          </a:prstGeom>
          <a:noFill/>
          <a:ln w="9525">
            <a:noFill/>
            <a:miter lim="800000"/>
            <a:headEnd/>
            <a:tailEnd/>
          </a:ln>
        </p:spPr>
        <p:txBody>
          <a:bodyPr>
            <a:spAutoFit/>
          </a:bodyPr>
          <a:ls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a:lstStyle>
          <a:p>
            <a:pPr>
              <a:lnSpc>
                <a:spcPct val="120000"/>
              </a:lnSpc>
            </a:pPr>
            <a:r>
              <a:rPr lang="en-US" altLang="ko-KR" b="1" dirty="0" smtClean="0">
                <a:solidFill>
                  <a:srgbClr val="800000"/>
                </a:solidFill>
                <a:latin typeface="HY울릉도M" pitchFamily="18" charset="-127"/>
                <a:ea typeface="HY울릉도M" pitchFamily="18" charset="-127"/>
                <a:cs typeface="한컴바탕" pitchFamily="18" charset="2"/>
              </a:rPr>
              <a:t>▶</a:t>
            </a:r>
            <a:r>
              <a:rPr lang="ko-KR" altLang="en-US" b="1" dirty="0" smtClean="0">
                <a:solidFill>
                  <a:srgbClr val="800000"/>
                </a:solidFill>
                <a:latin typeface="HY울릉도M" pitchFamily="18" charset="-127"/>
                <a:ea typeface="HY울릉도M" pitchFamily="18" charset="-127"/>
                <a:cs typeface="한컴바탕" pitchFamily="18" charset="2"/>
              </a:rPr>
              <a:t>아동 인성개발지도사 </a:t>
            </a:r>
            <a:endParaRPr lang="en-US" altLang="ko-KR" dirty="0">
              <a:ea typeface="HY울릉도M" pitchFamily="18" charset="-127"/>
              <a:cs typeface="한컴바탕" pitchFamily="18" charset="2"/>
            </a:endParaRPr>
          </a:p>
          <a:p>
            <a:r>
              <a:rPr kumimoji="0" lang="ko-KR" altLang="en-US" sz="1400" dirty="0" smtClean="0">
                <a:latin typeface="굴림" pitchFamily="50" charset="-127"/>
                <a:ea typeface="굴림" pitchFamily="50" charset="-127"/>
                <a:cs typeface="한컴바탕" pitchFamily="18" charset="2"/>
              </a:rPr>
              <a:t>아동을 대상으로 한 체계적인 프로그램으로 유아의 전인적 발달을 도우며</a:t>
            </a:r>
            <a:r>
              <a:rPr kumimoji="0" lang="en-US" altLang="ko-KR" sz="1400" dirty="0" smtClean="0">
                <a:latin typeface="굴림" pitchFamily="50" charset="-127"/>
                <a:ea typeface="굴림" pitchFamily="50" charset="-127"/>
                <a:cs typeface="한컴바탕" pitchFamily="18" charset="2"/>
              </a:rPr>
              <a:t>, </a:t>
            </a:r>
            <a:r>
              <a:rPr kumimoji="0" lang="ko-KR" altLang="en-US" sz="1400" dirty="0" smtClean="0">
                <a:latin typeface="굴림" pitchFamily="50" charset="-127"/>
                <a:ea typeface="굴림" pitchFamily="50" charset="-127"/>
                <a:cs typeface="한컴바탕" pitchFamily="18" charset="2"/>
              </a:rPr>
              <a:t>모두가 행복한 사회가 되기 위해 인성과 리더십을 갖춘 </a:t>
            </a:r>
            <a:r>
              <a:rPr kumimoji="0" lang="en-US" altLang="ko-KR" sz="1400" dirty="0" smtClean="0">
                <a:latin typeface="굴림" pitchFamily="50" charset="-127"/>
                <a:ea typeface="굴림" pitchFamily="50" charset="-127"/>
                <a:cs typeface="한컴바탕" pitchFamily="18" charset="2"/>
              </a:rPr>
              <a:t>“</a:t>
            </a:r>
            <a:r>
              <a:rPr kumimoji="0" lang="ko-KR" altLang="en-US" sz="1400" dirty="0" smtClean="0">
                <a:latin typeface="굴림" pitchFamily="50" charset="-127"/>
                <a:ea typeface="굴림" pitchFamily="50" charset="-127"/>
                <a:cs typeface="한컴바탕" pitchFamily="18" charset="2"/>
              </a:rPr>
              <a:t>행복한 인재</a:t>
            </a:r>
            <a:r>
              <a:rPr kumimoji="0" lang="en-US" altLang="ko-KR" sz="1400" dirty="0" smtClean="0">
                <a:latin typeface="굴림" pitchFamily="50" charset="-127"/>
                <a:ea typeface="굴림" pitchFamily="50" charset="-127"/>
                <a:cs typeface="한컴바탕" pitchFamily="18" charset="2"/>
              </a:rPr>
              <a:t>”</a:t>
            </a:r>
            <a:r>
              <a:rPr kumimoji="0" lang="ko-KR" altLang="en-US" sz="1400" dirty="0" smtClean="0">
                <a:latin typeface="굴림" pitchFamily="50" charset="-127"/>
                <a:ea typeface="굴림" pitchFamily="50" charset="-127"/>
                <a:cs typeface="한컴바탕" pitchFamily="18" charset="2"/>
              </a:rPr>
              <a:t>를 양성하기 위해 소정의 교육을 마치고 유아의 대한 책임과 결단력을 가진 지도자를 말합니다</a:t>
            </a:r>
            <a:r>
              <a:rPr kumimoji="0" lang="en-US" altLang="ko-KR" sz="1400" dirty="0" smtClean="0">
                <a:latin typeface="굴림" pitchFamily="50" charset="-127"/>
                <a:ea typeface="굴림" pitchFamily="50" charset="-127"/>
                <a:cs typeface="한컴바탕" pitchFamily="18" charset="2"/>
              </a:rPr>
              <a:t>.</a:t>
            </a:r>
          </a:p>
          <a:p>
            <a:pPr>
              <a:lnSpc>
                <a:spcPct val="120000"/>
              </a:lnSpc>
            </a:pPr>
            <a:endParaRPr lang="en-US" altLang="ko-KR" sz="1400" dirty="0" smtClean="0">
              <a:solidFill>
                <a:srgbClr val="000000"/>
              </a:solidFill>
              <a:latin typeface="맑은 고딕" pitchFamily="50" charset="-127"/>
            </a:endParaRPr>
          </a:p>
          <a:p>
            <a:pPr>
              <a:lnSpc>
                <a:spcPct val="120000"/>
              </a:lnSpc>
            </a:pPr>
            <a:r>
              <a:rPr lang="en-US" altLang="ko-KR" b="1" dirty="0" smtClean="0">
                <a:solidFill>
                  <a:srgbClr val="800000"/>
                </a:solidFill>
                <a:latin typeface="HY울릉도M" pitchFamily="18" charset="-127"/>
                <a:ea typeface="HY울릉도M" pitchFamily="18" charset="-127"/>
              </a:rPr>
              <a:t>▶</a:t>
            </a:r>
            <a:r>
              <a:rPr lang="ko-KR" altLang="en-US" b="1" dirty="0" smtClean="0">
                <a:solidFill>
                  <a:srgbClr val="800000"/>
                </a:solidFill>
                <a:latin typeface="HY울릉도M" pitchFamily="18" charset="-127"/>
                <a:ea typeface="HY울릉도M" pitchFamily="18" charset="-127"/>
              </a:rPr>
              <a:t>아동 스피치 </a:t>
            </a:r>
            <a:r>
              <a:rPr lang="ko-KR" altLang="en-US" b="1" dirty="0" err="1" smtClean="0">
                <a:solidFill>
                  <a:srgbClr val="800000"/>
                </a:solidFill>
                <a:latin typeface="HY울릉도M" pitchFamily="18" charset="-127"/>
                <a:ea typeface="HY울릉도M" pitchFamily="18" charset="-127"/>
              </a:rPr>
              <a:t>지도사</a:t>
            </a:r>
            <a:endParaRPr lang="en-US" altLang="ko-KR" dirty="0" smtClean="0"/>
          </a:p>
          <a:p>
            <a:r>
              <a:rPr lang="ko-KR" altLang="en-US" sz="1400" dirty="0" smtClean="0">
                <a:solidFill>
                  <a:srgbClr val="000000"/>
                </a:solidFill>
                <a:latin typeface="맑은 고딕" pitchFamily="50" charset="-127"/>
              </a:rPr>
              <a:t>아동스피치 전문교육 및 평가분석</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연구와 교육계발</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스피치 프로그램 운영전반에 관해 전문적인 지식과 실무능력을 갖춘 아동커뮤니케이션 전문가 입니다</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바른 언어습관과 정확한 발성법</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세련된 몸짓</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논리적 화법 트레이닝</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순발력 있게 생각 표현하기</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상황극이나 토론 등의 교육프로그램을 통해 발표력과 의사소통능력을 키워 미래의 리더로 성장할 수 있도록 지도합니다</a:t>
            </a:r>
            <a:r>
              <a:rPr lang="en-US" altLang="ko-KR" sz="1400" dirty="0" smtClean="0">
                <a:solidFill>
                  <a:srgbClr val="000000"/>
                </a:solidFill>
                <a:latin typeface="맑은 고딕" pitchFamily="50" charset="-127"/>
              </a:rPr>
              <a:t>.</a:t>
            </a:r>
          </a:p>
          <a:p>
            <a:endParaRPr lang="en-US" altLang="ko-KR" sz="1400" dirty="0" smtClean="0">
              <a:solidFill>
                <a:srgbClr val="000000"/>
              </a:solidFill>
              <a:latin typeface="맑은 고딕" pitchFamily="50" charset="-127"/>
            </a:endParaRPr>
          </a:p>
          <a:p>
            <a:pPr>
              <a:lnSpc>
                <a:spcPct val="120000"/>
              </a:lnSpc>
            </a:pPr>
            <a:r>
              <a:rPr lang="en-US" altLang="ko-KR" b="1" dirty="0" smtClean="0">
                <a:solidFill>
                  <a:srgbClr val="800000"/>
                </a:solidFill>
                <a:latin typeface="HY울릉도M" pitchFamily="18" charset="-127"/>
                <a:ea typeface="HY울릉도M" pitchFamily="18" charset="-127"/>
              </a:rPr>
              <a:t>▶</a:t>
            </a:r>
            <a:r>
              <a:rPr lang="ko-KR" altLang="en-US" b="1" dirty="0" smtClean="0">
                <a:solidFill>
                  <a:srgbClr val="800000"/>
                </a:solidFill>
                <a:latin typeface="HY울릉도M" pitchFamily="18" charset="-127"/>
                <a:ea typeface="HY울릉도M" pitchFamily="18" charset="-127"/>
              </a:rPr>
              <a:t>아동 예절 </a:t>
            </a:r>
            <a:r>
              <a:rPr lang="ko-KR" altLang="en-US" b="1" dirty="0" err="1" smtClean="0">
                <a:solidFill>
                  <a:srgbClr val="800000"/>
                </a:solidFill>
                <a:latin typeface="HY울릉도M" pitchFamily="18" charset="-127"/>
                <a:ea typeface="HY울릉도M" pitchFamily="18" charset="-127"/>
              </a:rPr>
              <a:t>지도사</a:t>
            </a:r>
            <a:endParaRPr lang="en-US" altLang="ko-KR" dirty="0" smtClean="0"/>
          </a:p>
          <a:p>
            <a:r>
              <a:rPr lang="ko-KR" altLang="en-US" sz="1400" dirty="0" smtClean="0">
                <a:solidFill>
                  <a:srgbClr val="000000"/>
                </a:solidFill>
                <a:latin typeface="맑은 고딕" pitchFamily="50" charset="-127"/>
              </a:rPr>
              <a:t>유아</a:t>
            </a:r>
            <a:r>
              <a:rPr lang="en-US" altLang="ko-KR" sz="1400" dirty="0" smtClean="0">
                <a:solidFill>
                  <a:srgbClr val="000000"/>
                </a:solidFill>
                <a:latin typeface="맑은 고딕" pitchFamily="50" charset="-127"/>
              </a:rPr>
              <a:t>,</a:t>
            </a:r>
            <a:r>
              <a:rPr lang="ko-KR" altLang="en-US" sz="1400" dirty="0" smtClean="0">
                <a:solidFill>
                  <a:srgbClr val="000000"/>
                </a:solidFill>
                <a:latin typeface="맑은 고딕" pitchFamily="50" charset="-127"/>
              </a:rPr>
              <a:t>아동의 심성교육을 위한 배려와 나눔</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협력과 예의 등을 갖출 수 있도록 자기성찰</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인사</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의복</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다례 및 예절지도를 위한 프로그램 개발 및 지도방법을 습득하고 이를 실행하는 인성예절 전문가 입니다</a:t>
            </a:r>
            <a:r>
              <a:rPr lang="en-US" altLang="ko-KR" sz="1400" dirty="0" smtClean="0">
                <a:solidFill>
                  <a:srgbClr val="000000"/>
                </a:solidFill>
                <a:latin typeface="맑은 고딕" pitchFamily="50" charset="-127"/>
              </a:rPr>
              <a:t>.</a:t>
            </a:r>
          </a:p>
          <a:p>
            <a:endParaRPr lang="en-US" altLang="ko-KR" sz="1400" dirty="0" smtClean="0">
              <a:solidFill>
                <a:srgbClr val="000000"/>
              </a:solidFill>
              <a:latin typeface="맑은 고딕" pitchFamily="50" charset="-127"/>
            </a:endParaRPr>
          </a:p>
          <a:p>
            <a:pPr>
              <a:lnSpc>
                <a:spcPct val="120000"/>
              </a:lnSpc>
            </a:pPr>
            <a:r>
              <a:rPr lang="en-US" altLang="ko-KR" b="1" dirty="0" smtClean="0">
                <a:solidFill>
                  <a:srgbClr val="800000"/>
                </a:solidFill>
                <a:latin typeface="HY울릉도M" pitchFamily="18" charset="-127"/>
                <a:ea typeface="HY울릉도M" pitchFamily="18" charset="-127"/>
              </a:rPr>
              <a:t>▶</a:t>
            </a:r>
            <a:r>
              <a:rPr lang="ko-KR" altLang="en-US" b="1" dirty="0" smtClean="0">
                <a:solidFill>
                  <a:srgbClr val="800000"/>
                </a:solidFill>
                <a:latin typeface="HY울릉도M" pitchFamily="18" charset="-127"/>
                <a:ea typeface="HY울릉도M" pitchFamily="18" charset="-127"/>
              </a:rPr>
              <a:t>유아경제지도사</a:t>
            </a:r>
            <a:endParaRPr lang="en-US" altLang="ko-KR" dirty="0" smtClean="0"/>
          </a:p>
          <a:p>
            <a:pPr>
              <a:lnSpc>
                <a:spcPct val="120000"/>
              </a:lnSpc>
            </a:pPr>
            <a:r>
              <a:rPr lang="ko-KR" altLang="en-US" sz="1400" dirty="0" smtClean="0"/>
              <a:t>유아아동을 대상으로 조기경제교육으로 똑똑한 경제습관을 기를 수 있도록 경제지식 함양과 경제적 자신감을 부여하며 아동의 경제</a:t>
            </a:r>
            <a:r>
              <a:rPr lang="en-US" altLang="ko-KR" sz="1400" dirty="0" smtClean="0"/>
              <a:t>, </a:t>
            </a:r>
            <a:r>
              <a:rPr lang="ko-KR" altLang="en-US" sz="1400" dirty="0" smtClean="0"/>
              <a:t>사회적 리더십 형성을 돕는 전문가 입니다</a:t>
            </a:r>
            <a:r>
              <a:rPr lang="en-US" altLang="ko-KR" sz="1400" dirty="0" smtClean="0"/>
              <a:t>.</a:t>
            </a:r>
          </a:p>
          <a:p>
            <a:pPr>
              <a:lnSpc>
                <a:spcPct val="120000"/>
              </a:lnSpc>
            </a:pPr>
            <a:r>
              <a:rPr lang="en-US" altLang="ko-KR" sz="1400" b="1" dirty="0" smtClean="0">
                <a:solidFill>
                  <a:srgbClr val="800000"/>
                </a:solidFill>
                <a:latin typeface="HY울릉도M" pitchFamily="18" charset="-127"/>
                <a:ea typeface="HY울릉도M" pitchFamily="18" charset="-127"/>
              </a:rPr>
              <a:t> </a:t>
            </a:r>
            <a:r>
              <a:rPr lang="en-US" altLang="ko-KR" b="1" dirty="0" smtClean="0">
                <a:solidFill>
                  <a:srgbClr val="800000"/>
                </a:solidFill>
                <a:latin typeface="HY울릉도M" pitchFamily="18" charset="-127"/>
                <a:ea typeface="HY울릉도M" pitchFamily="18" charset="-127"/>
              </a:rPr>
              <a:t>▶</a:t>
            </a:r>
            <a:r>
              <a:rPr lang="ko-KR" altLang="en-US" b="1" dirty="0" smtClean="0">
                <a:solidFill>
                  <a:srgbClr val="800000"/>
                </a:solidFill>
                <a:latin typeface="HY울릉도M" pitchFamily="18" charset="-127"/>
                <a:ea typeface="HY울릉도M" pitchFamily="18" charset="-127"/>
              </a:rPr>
              <a:t>어린이 안전지도 관리사</a:t>
            </a:r>
            <a:endParaRPr lang="en-US" altLang="ko-KR" b="1" dirty="0" smtClean="0">
              <a:solidFill>
                <a:srgbClr val="800000"/>
              </a:solidFill>
              <a:latin typeface="HY울릉도M" pitchFamily="18" charset="-127"/>
              <a:ea typeface="HY울릉도M" pitchFamily="18" charset="-127"/>
            </a:endParaRPr>
          </a:p>
          <a:p>
            <a:pPr>
              <a:lnSpc>
                <a:spcPct val="120000"/>
              </a:lnSpc>
            </a:pPr>
            <a:r>
              <a:rPr lang="ko-KR" altLang="en-US" sz="1400" dirty="0" smtClean="0">
                <a:solidFill>
                  <a:srgbClr val="000000"/>
                </a:solidFill>
                <a:latin typeface="굴림" pitchFamily="50" charset="-127"/>
                <a:ea typeface="굴림" pitchFamily="50" charset="-127"/>
              </a:rPr>
              <a:t>어린이 안전에</a:t>
            </a:r>
            <a:r>
              <a:rPr lang="en-US" altLang="ko-KR" sz="1400" dirty="0" smtClean="0">
                <a:solidFill>
                  <a:srgbClr val="000000"/>
                </a:solidFill>
                <a:latin typeface="굴림" pitchFamily="50" charset="-127"/>
                <a:ea typeface="굴림" pitchFamily="50" charset="-127"/>
              </a:rPr>
              <a:t> </a:t>
            </a:r>
            <a:r>
              <a:rPr lang="ko-KR" altLang="en-US" sz="1400" dirty="0" smtClean="0">
                <a:solidFill>
                  <a:srgbClr val="000000"/>
                </a:solidFill>
                <a:latin typeface="굴림" pitchFamily="50" charset="-127"/>
                <a:ea typeface="굴림" pitchFamily="50" charset="-127"/>
              </a:rPr>
              <a:t>대한 전문적인 지식과 능력을 바탕으로 실무자로서 어린이안전지도 방법을 습득하여 전문성을 갖춘 인력으로 시설안전 및 놀이안전</a:t>
            </a:r>
            <a:r>
              <a:rPr lang="en-US" altLang="ko-KR" sz="1400" dirty="0" smtClean="0">
                <a:solidFill>
                  <a:srgbClr val="000000"/>
                </a:solidFill>
                <a:latin typeface="굴림" pitchFamily="50" charset="-127"/>
                <a:ea typeface="굴림" pitchFamily="50" charset="-127"/>
              </a:rPr>
              <a:t>, </a:t>
            </a:r>
            <a:r>
              <a:rPr lang="ko-KR" altLang="en-US" sz="1400" dirty="0" smtClean="0">
                <a:solidFill>
                  <a:srgbClr val="000000"/>
                </a:solidFill>
                <a:latin typeface="굴림" pitchFamily="50" charset="-127"/>
                <a:ea typeface="굴림" pitchFamily="50" charset="-127"/>
              </a:rPr>
              <a:t>생활안전</a:t>
            </a:r>
            <a:r>
              <a:rPr lang="en-US" altLang="ko-KR" sz="1400" dirty="0" smtClean="0">
                <a:solidFill>
                  <a:srgbClr val="000000"/>
                </a:solidFill>
                <a:latin typeface="굴림" pitchFamily="50" charset="-127"/>
                <a:ea typeface="굴림" pitchFamily="50" charset="-127"/>
              </a:rPr>
              <a:t>, </a:t>
            </a:r>
            <a:r>
              <a:rPr lang="ko-KR" altLang="en-US" sz="1400" dirty="0" smtClean="0">
                <a:solidFill>
                  <a:srgbClr val="000000"/>
                </a:solidFill>
                <a:latin typeface="굴림" pitchFamily="50" charset="-127"/>
                <a:ea typeface="굴림" pitchFamily="50" charset="-127"/>
              </a:rPr>
              <a:t>응급처치 등을 지도 및 관리 합니다</a:t>
            </a:r>
            <a:r>
              <a:rPr lang="en-US" altLang="ko-KR" sz="1400" dirty="0" smtClean="0">
                <a:solidFill>
                  <a:srgbClr val="000000"/>
                </a:solidFill>
                <a:latin typeface="굴림" pitchFamily="50" charset="-127"/>
                <a:ea typeface="굴림" pitchFamily="50" charset="-127"/>
              </a:rPr>
              <a:t>.</a:t>
            </a:r>
          </a:p>
          <a:p>
            <a:endParaRPr lang="en-US" altLang="ko-KR" sz="1400" dirty="0" smtClean="0"/>
          </a:p>
          <a:p>
            <a:endParaRPr lang="en-US" altLang="ko-KR" sz="1400" dirty="0"/>
          </a:p>
          <a:p>
            <a:endParaRPr lang="en-US" altLang="ko-KR" dirty="0"/>
          </a:p>
        </p:txBody>
      </p:sp>
      <p:sp>
        <p:nvSpPr>
          <p:cNvPr id="11" name="Text Box 16"/>
          <p:cNvSpPr txBox="1">
            <a:spLocks noChangeArrowheads="1"/>
          </p:cNvSpPr>
          <p:nvPr/>
        </p:nvSpPr>
        <p:spPr bwMode="auto">
          <a:xfrm>
            <a:off x="6516216" y="332656"/>
            <a:ext cx="2280885" cy="461665"/>
          </a:xfrm>
          <a:prstGeom prst="rect">
            <a:avLst/>
          </a:prstGeom>
          <a:noFill/>
          <a:ln w="9525">
            <a:noFill/>
            <a:miter lim="800000"/>
            <a:headEnd/>
            <a:tailEnd/>
          </a:ln>
          <a:effectLst/>
        </p:spPr>
        <p:txBody>
          <a:bodyPr wrap="square">
            <a:spAutoFit/>
          </a:bodyPr>
          <a:ls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a:lstStyle>
          <a:p>
            <a:pPr>
              <a:defRPr/>
            </a:pPr>
            <a:r>
              <a:rPr lang="ko-KR" altLang="en-US" sz="2400" b="1" dirty="0" smtClean="0">
                <a:solidFill>
                  <a:srgbClr val="053989"/>
                </a:solidFill>
                <a:effectLst>
                  <a:outerShdw blurRad="38100" dist="38100" dir="2700000" algn="tl">
                    <a:srgbClr val="C0C0C0"/>
                  </a:outerShdw>
                </a:effectLst>
                <a:latin typeface="HY울릉도M" pitchFamily="18" charset="-127"/>
                <a:ea typeface="HY울릉도M" pitchFamily="18" charset="-127"/>
              </a:rPr>
              <a:t>운영자격과정</a:t>
            </a:r>
            <a:endParaRPr lang="ko-KR" altLang="en-US" sz="2400" b="1" dirty="0">
              <a:solidFill>
                <a:srgbClr val="053989"/>
              </a:solidFill>
              <a:effectLst>
                <a:outerShdw blurRad="38100" dist="38100" dir="2700000" algn="tl">
                  <a:srgbClr val="C0C0C0"/>
                </a:outerShdw>
              </a:effectLst>
              <a:latin typeface="HY울릉도M" pitchFamily="18" charset="-127"/>
              <a:ea typeface="HY울릉도M" pitchFamily="18" charset="-127"/>
            </a:endParaRPr>
          </a:p>
        </p:txBody>
      </p:sp>
      <p:pic>
        <p:nvPicPr>
          <p:cNvPr id="12" name="Picture 4" descr="D:\바탕화면 8.30\한국교육진흥원 로고.JPG"/>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6012160" y="332656"/>
            <a:ext cx="586395" cy="527637"/>
          </a:xfrm>
          <a:prstGeom prst="rect">
            <a:avLst/>
          </a:prstGeom>
          <a:noFill/>
          <a:ln w="9525">
            <a:noFill/>
            <a:miter lim="800000"/>
            <a:headEnd/>
            <a:tailEnd/>
          </a:ln>
        </p:spPr>
      </p:pic>
      <p:sp>
        <p:nvSpPr>
          <p:cNvPr id="15" name="직사각형 14"/>
          <p:cNvSpPr/>
          <p:nvPr/>
        </p:nvSpPr>
        <p:spPr>
          <a:xfrm>
            <a:off x="6084168" y="836712"/>
            <a:ext cx="2520280" cy="45719"/>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ko-KR"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그림 8" descr="그림1.png"/>
          <p:cNvPicPr>
            <a:picLocks noChangeAspect="1"/>
          </p:cNvPicPr>
          <p:nvPr/>
        </p:nvPicPr>
        <p:blipFill>
          <a:blip r:embed="rId2" cstate="print">
            <a:clrChange>
              <a:clrFrom>
                <a:srgbClr val="FFFFFF"/>
              </a:clrFrom>
              <a:clrTo>
                <a:srgbClr val="FFFFFF">
                  <a:alpha val="0"/>
                </a:srgbClr>
              </a:clrTo>
            </a:clrChange>
          </a:blip>
          <a:stretch>
            <a:fillRect/>
          </a:stretch>
        </p:blipFill>
        <p:spPr>
          <a:xfrm>
            <a:off x="0" y="0"/>
            <a:ext cx="9144000" cy="6721022"/>
          </a:xfrm>
          <a:prstGeom prst="rect">
            <a:avLst/>
          </a:prstGeom>
        </p:spPr>
      </p:pic>
      <p:pic>
        <p:nvPicPr>
          <p:cNvPr id="6" name="그림 5" descr="제목 없음-2.png"/>
          <p:cNvPicPr>
            <a:picLocks noChangeAspect="1"/>
          </p:cNvPicPr>
          <p:nvPr/>
        </p:nvPicPr>
        <p:blipFill>
          <a:blip r:embed="rId3" cstate="print">
            <a:duotone>
              <a:prstClr val="black"/>
              <a:schemeClr val="accent4">
                <a:tint val="45000"/>
                <a:satMod val="400000"/>
              </a:schemeClr>
            </a:duotone>
          </a:blip>
          <a:srcRect l="92188" t="75000"/>
          <a:stretch>
            <a:fillRect/>
          </a:stretch>
        </p:blipFill>
        <p:spPr>
          <a:xfrm rot="10800000">
            <a:off x="-23799" y="6143644"/>
            <a:ext cx="595270" cy="714356"/>
          </a:xfrm>
          <a:prstGeom prst="rect">
            <a:avLst/>
          </a:prstGeom>
        </p:spPr>
      </p:pic>
      <p:pic>
        <p:nvPicPr>
          <p:cNvPr id="7" name="그림 6" descr="포스트잇.png"/>
          <p:cNvPicPr>
            <a:picLocks noChangeAspect="1"/>
          </p:cNvPicPr>
          <p:nvPr/>
        </p:nvPicPr>
        <p:blipFill>
          <a:blip r:embed="rId4" cstate="print"/>
          <a:srcRect t="33123" b="40999"/>
          <a:stretch>
            <a:fillRect/>
          </a:stretch>
        </p:blipFill>
        <p:spPr>
          <a:xfrm>
            <a:off x="142844" y="267488"/>
            <a:ext cx="3071834" cy="857256"/>
          </a:xfrm>
          <a:prstGeom prst="rect">
            <a:avLst/>
          </a:prstGeom>
        </p:spPr>
      </p:pic>
      <p:sp>
        <p:nvSpPr>
          <p:cNvPr id="10" name="TextBox 9"/>
          <p:cNvSpPr txBox="1"/>
          <p:nvPr/>
        </p:nvSpPr>
        <p:spPr>
          <a:xfrm>
            <a:off x="928662" y="421073"/>
            <a:ext cx="2643206" cy="646331"/>
          </a:xfrm>
          <a:prstGeom prst="rect">
            <a:avLst/>
          </a:prstGeom>
          <a:noFill/>
        </p:spPr>
        <p:txBody>
          <a:bodyPr wrap="square" rtlCol="0">
            <a:spAutoFit/>
          </a:bodyPr>
          <a:lstStyle/>
          <a:p>
            <a:pPr marL="342900" indent="-342900">
              <a:lnSpc>
                <a:spcPct val="200000"/>
              </a:lnSpc>
            </a:pPr>
            <a:r>
              <a:rPr lang="ko-KR" altLang="en-US" b="1" dirty="0" smtClean="0"/>
              <a:t>청소년분야 </a:t>
            </a:r>
            <a:endParaRPr lang="en-US" altLang="ko-KR" b="1" dirty="0" smtClean="0"/>
          </a:p>
        </p:txBody>
      </p:sp>
      <p:sp>
        <p:nvSpPr>
          <p:cNvPr id="8" name="TextBox 7"/>
          <p:cNvSpPr txBox="1">
            <a:spLocks noChangeArrowheads="1"/>
          </p:cNvSpPr>
          <p:nvPr/>
        </p:nvSpPr>
        <p:spPr bwMode="auto">
          <a:xfrm>
            <a:off x="323528" y="1340768"/>
            <a:ext cx="8569325" cy="5201424"/>
          </a:xfrm>
          <a:prstGeom prst="rect">
            <a:avLst/>
          </a:prstGeom>
          <a:noFill/>
          <a:ln w="9525">
            <a:noFill/>
            <a:miter lim="800000"/>
            <a:headEnd/>
            <a:tailEnd/>
          </a:ln>
        </p:spPr>
        <p:txBody>
          <a:bodyPr wrap="square">
            <a:spAutoFit/>
          </a:bodyPr>
          <a:ls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a:lstStyle>
          <a:p>
            <a:pPr>
              <a:lnSpc>
                <a:spcPct val="120000"/>
              </a:lnSpc>
            </a:pPr>
            <a:r>
              <a:rPr lang="en-US" altLang="ko-KR" b="1" dirty="0" smtClean="0">
                <a:solidFill>
                  <a:srgbClr val="800000"/>
                </a:solidFill>
                <a:latin typeface="HY울릉도M" pitchFamily="18" charset="-127"/>
                <a:ea typeface="HY울릉도M" pitchFamily="18" charset="-127"/>
                <a:cs typeface="한컴바탕" pitchFamily="18" charset="2"/>
              </a:rPr>
              <a:t>▶</a:t>
            </a:r>
            <a:r>
              <a:rPr lang="ko-KR" altLang="en-US" b="1" dirty="0" smtClean="0">
                <a:solidFill>
                  <a:srgbClr val="800000"/>
                </a:solidFill>
                <a:latin typeface="HY울릉도M" pitchFamily="18" charset="-127"/>
                <a:ea typeface="HY울릉도M" pitchFamily="18" charset="-127"/>
                <a:cs typeface="한컴바탕" pitchFamily="18" charset="2"/>
              </a:rPr>
              <a:t>청소년 인성 </a:t>
            </a:r>
            <a:r>
              <a:rPr lang="ko-KR" altLang="en-US" b="1" dirty="0" err="1" smtClean="0">
                <a:solidFill>
                  <a:srgbClr val="800000"/>
                </a:solidFill>
                <a:latin typeface="HY울릉도M" pitchFamily="18" charset="-127"/>
                <a:ea typeface="HY울릉도M" pitchFamily="18" charset="-127"/>
                <a:cs typeface="한컴바탕" pitchFamily="18" charset="2"/>
              </a:rPr>
              <a:t>코칭지도사</a:t>
            </a:r>
            <a:r>
              <a:rPr lang="ko-KR" altLang="en-US" b="1" dirty="0" smtClean="0">
                <a:solidFill>
                  <a:srgbClr val="800000"/>
                </a:solidFill>
                <a:latin typeface="HY울릉도M" pitchFamily="18" charset="-127"/>
                <a:ea typeface="HY울릉도M" pitchFamily="18" charset="-127"/>
                <a:cs typeface="한컴바탕" pitchFamily="18" charset="2"/>
              </a:rPr>
              <a:t> </a:t>
            </a:r>
            <a:endParaRPr lang="en-US" altLang="ko-KR" dirty="0">
              <a:ea typeface="HY울릉도M" pitchFamily="18" charset="-127"/>
              <a:cs typeface="한컴바탕" pitchFamily="18" charset="2"/>
            </a:endParaRPr>
          </a:p>
          <a:p>
            <a:r>
              <a:rPr kumimoji="0" lang="ko-KR" altLang="en-US" sz="1400" dirty="0" smtClean="0">
                <a:latin typeface="굴림" pitchFamily="50" charset="-127"/>
                <a:ea typeface="굴림" pitchFamily="50" charset="-127"/>
                <a:cs typeface="한컴바탕" pitchFamily="18" charset="2"/>
              </a:rPr>
              <a:t>청소년에게 바른 가치관과 예절</a:t>
            </a:r>
            <a:r>
              <a:rPr kumimoji="0" lang="en-US" altLang="ko-KR" sz="1400" dirty="0" smtClean="0">
                <a:latin typeface="굴림" pitchFamily="50" charset="-127"/>
                <a:ea typeface="굴림" pitchFamily="50" charset="-127"/>
                <a:cs typeface="한컴바탕" pitchFamily="18" charset="2"/>
              </a:rPr>
              <a:t>, </a:t>
            </a:r>
            <a:r>
              <a:rPr kumimoji="0" lang="ko-KR" altLang="en-US" sz="1400" dirty="0" smtClean="0">
                <a:latin typeface="굴림" pitchFamily="50" charset="-127"/>
                <a:ea typeface="굴림" pitchFamily="50" charset="-127"/>
                <a:cs typeface="한컴바탕" pitchFamily="18" charset="2"/>
              </a:rPr>
              <a:t>겸양</a:t>
            </a:r>
            <a:r>
              <a:rPr kumimoji="0" lang="en-US" altLang="ko-KR" sz="1400" dirty="0" smtClean="0">
                <a:latin typeface="굴림" pitchFamily="50" charset="-127"/>
                <a:ea typeface="굴림" pitchFamily="50" charset="-127"/>
                <a:cs typeface="한컴바탕" pitchFamily="18" charset="2"/>
              </a:rPr>
              <a:t>, </a:t>
            </a:r>
            <a:r>
              <a:rPr kumimoji="0" lang="ko-KR" altLang="en-US" sz="1400" dirty="0" smtClean="0">
                <a:latin typeface="굴림" pitchFamily="50" charset="-127"/>
                <a:ea typeface="굴림" pitchFamily="50" charset="-127"/>
                <a:cs typeface="한컴바탕" pitchFamily="18" charset="2"/>
              </a:rPr>
              <a:t>옳고 그름에 대한 올바른 인식</a:t>
            </a:r>
            <a:r>
              <a:rPr kumimoji="0" lang="en-US" altLang="ko-KR" sz="1400" dirty="0" smtClean="0">
                <a:latin typeface="굴림" pitchFamily="50" charset="-127"/>
                <a:ea typeface="굴림" pitchFamily="50" charset="-127"/>
                <a:cs typeface="한컴바탕" pitchFamily="18" charset="2"/>
              </a:rPr>
              <a:t>, </a:t>
            </a:r>
            <a:r>
              <a:rPr kumimoji="0" lang="ko-KR" altLang="en-US" sz="1400" dirty="0" smtClean="0">
                <a:latin typeface="굴림" pitchFamily="50" charset="-127"/>
                <a:ea typeface="굴림" pitchFamily="50" charset="-127"/>
                <a:cs typeface="한컴바탕" pitchFamily="18" charset="2"/>
              </a:rPr>
              <a:t>공동체의식 등 인성이라는 특성을 인간의 태도</a:t>
            </a:r>
            <a:r>
              <a:rPr kumimoji="0" lang="en-US" altLang="ko-KR" sz="1400" dirty="0" smtClean="0">
                <a:latin typeface="굴림" pitchFamily="50" charset="-127"/>
                <a:ea typeface="굴림" pitchFamily="50" charset="-127"/>
                <a:cs typeface="한컴바탕" pitchFamily="18" charset="2"/>
              </a:rPr>
              <a:t>, </a:t>
            </a:r>
            <a:r>
              <a:rPr kumimoji="0" lang="ko-KR" altLang="en-US" sz="1400" dirty="0" smtClean="0">
                <a:latin typeface="굴림" pitchFamily="50" charset="-127"/>
                <a:ea typeface="굴림" pitchFamily="50" charset="-127"/>
                <a:cs typeface="한컴바탕" pitchFamily="18" charset="2"/>
              </a:rPr>
              <a:t>가치관의 형성 정도를 평가하며 인간의 기본 자질과 태도</a:t>
            </a:r>
            <a:r>
              <a:rPr kumimoji="0" lang="en-US" altLang="ko-KR" sz="1400" dirty="0" smtClean="0">
                <a:latin typeface="굴림" pitchFamily="50" charset="-127"/>
                <a:ea typeface="굴림" pitchFamily="50" charset="-127"/>
                <a:cs typeface="한컴바탕" pitchFamily="18" charset="2"/>
              </a:rPr>
              <a:t>, </a:t>
            </a:r>
            <a:r>
              <a:rPr kumimoji="0" lang="ko-KR" altLang="en-US" sz="1400" dirty="0" smtClean="0">
                <a:latin typeface="굴림" pitchFamily="50" charset="-127"/>
                <a:ea typeface="굴림" pitchFamily="50" charset="-127"/>
                <a:cs typeface="한컴바탕" pitchFamily="18" charset="2"/>
              </a:rPr>
              <a:t>품성을 길러 인간관계와 인성 리더십을 향상시키는 </a:t>
            </a:r>
            <a:r>
              <a:rPr kumimoji="0" lang="ko-KR" altLang="en-US" sz="1400" dirty="0" err="1" smtClean="0">
                <a:latin typeface="굴림" pitchFamily="50" charset="-127"/>
                <a:ea typeface="굴림" pitchFamily="50" charset="-127"/>
                <a:cs typeface="한컴바탕" pitchFamily="18" charset="2"/>
              </a:rPr>
              <a:t>인성코칭에</a:t>
            </a:r>
            <a:r>
              <a:rPr kumimoji="0" lang="ko-KR" altLang="en-US" sz="1400" dirty="0" smtClean="0">
                <a:latin typeface="굴림" pitchFamily="50" charset="-127"/>
                <a:ea typeface="굴림" pitchFamily="50" charset="-127"/>
                <a:cs typeface="한컴바탕" pitchFamily="18" charset="2"/>
              </a:rPr>
              <a:t> 관한 업무를 담당합니다</a:t>
            </a:r>
            <a:r>
              <a:rPr kumimoji="0" lang="en-US" altLang="ko-KR" sz="1400" dirty="0" smtClean="0">
                <a:latin typeface="굴림" pitchFamily="50" charset="-127"/>
                <a:ea typeface="굴림" pitchFamily="50" charset="-127"/>
                <a:cs typeface="한컴바탕" pitchFamily="18" charset="2"/>
              </a:rPr>
              <a:t>.</a:t>
            </a:r>
          </a:p>
          <a:p>
            <a:endParaRPr lang="en-US" altLang="ko-KR" sz="1400" dirty="0"/>
          </a:p>
          <a:p>
            <a:pPr>
              <a:lnSpc>
                <a:spcPct val="120000"/>
              </a:lnSpc>
            </a:pPr>
            <a:r>
              <a:rPr lang="en-US" altLang="ko-KR" b="1" dirty="0" smtClean="0">
                <a:solidFill>
                  <a:srgbClr val="800000"/>
                </a:solidFill>
                <a:latin typeface="HY울릉도M" pitchFamily="18" charset="-127"/>
                <a:ea typeface="HY울릉도M" pitchFamily="18" charset="-127"/>
              </a:rPr>
              <a:t>▶</a:t>
            </a:r>
            <a:r>
              <a:rPr lang="ko-KR" altLang="en-US" b="1" dirty="0" smtClean="0">
                <a:solidFill>
                  <a:srgbClr val="800000"/>
                </a:solidFill>
                <a:latin typeface="HY울릉도M" pitchFamily="18" charset="-127"/>
                <a:ea typeface="HY울릉도M" pitchFamily="18" charset="-127"/>
              </a:rPr>
              <a:t>청소년 여행코치</a:t>
            </a:r>
            <a:endParaRPr lang="en-US" altLang="ko-KR" dirty="0"/>
          </a:p>
          <a:p>
            <a:r>
              <a:rPr lang="ko-KR" altLang="en-US" sz="1400" dirty="0" smtClean="0">
                <a:solidFill>
                  <a:srgbClr val="000000"/>
                </a:solidFill>
                <a:latin typeface="맑은 고딕" pitchFamily="50" charset="-127"/>
              </a:rPr>
              <a:t>올바른 청소년 문화의 확산과 청소년여행의 길잡이 역할로 다양한 형태의 청소년여행의 기획부터 운영</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평가에 이르기까지의 실무능력을 갖춘 전문가로 청소년들이 자기주도적으로 참여할 수 있는 다양한 </a:t>
            </a:r>
            <a:r>
              <a:rPr lang="ko-KR" altLang="en-US" sz="1400" dirty="0" err="1" smtClean="0">
                <a:solidFill>
                  <a:srgbClr val="000000"/>
                </a:solidFill>
                <a:latin typeface="맑은 고딕" pitchFamily="50" charset="-127"/>
              </a:rPr>
              <a:t>문회적</a:t>
            </a:r>
            <a:r>
              <a:rPr lang="ko-KR" altLang="en-US" sz="1400" dirty="0" smtClean="0">
                <a:solidFill>
                  <a:srgbClr val="000000"/>
                </a:solidFill>
                <a:latin typeface="맑은 고딕" pitchFamily="50" charset="-127"/>
              </a:rPr>
              <a:t> 체험과 문제해결능력을 지도할 수 있습니다</a:t>
            </a:r>
            <a:r>
              <a:rPr lang="en-US" altLang="ko-KR" sz="1400" dirty="0" smtClean="0">
                <a:solidFill>
                  <a:srgbClr val="000000"/>
                </a:solidFill>
                <a:latin typeface="맑은 고딕" pitchFamily="50" charset="-127"/>
              </a:rPr>
              <a:t>.</a:t>
            </a:r>
          </a:p>
          <a:p>
            <a:endParaRPr lang="en-US" altLang="ko-KR" sz="1400" dirty="0" smtClean="0">
              <a:solidFill>
                <a:srgbClr val="000000"/>
              </a:solidFill>
              <a:latin typeface="맑은 고딕" pitchFamily="50" charset="-127"/>
            </a:endParaRPr>
          </a:p>
          <a:p>
            <a:pPr>
              <a:lnSpc>
                <a:spcPct val="120000"/>
              </a:lnSpc>
            </a:pPr>
            <a:r>
              <a:rPr lang="en-US" altLang="ko-KR" b="1" dirty="0" smtClean="0">
                <a:solidFill>
                  <a:srgbClr val="800000"/>
                </a:solidFill>
                <a:latin typeface="HY울릉도M" pitchFamily="18" charset="-127"/>
                <a:ea typeface="HY울릉도M" pitchFamily="18" charset="-127"/>
              </a:rPr>
              <a:t>▶</a:t>
            </a:r>
            <a:r>
              <a:rPr lang="ko-KR" altLang="en-US" b="1" dirty="0" smtClean="0">
                <a:solidFill>
                  <a:srgbClr val="800000"/>
                </a:solidFill>
                <a:latin typeface="HY울릉도M" pitchFamily="18" charset="-127"/>
                <a:ea typeface="HY울릉도M" pitchFamily="18" charset="-127"/>
              </a:rPr>
              <a:t>청소년 스피치 </a:t>
            </a:r>
            <a:r>
              <a:rPr lang="ko-KR" altLang="en-US" b="1" dirty="0" err="1" smtClean="0">
                <a:solidFill>
                  <a:srgbClr val="800000"/>
                </a:solidFill>
                <a:latin typeface="HY울릉도M" pitchFamily="18" charset="-127"/>
                <a:ea typeface="HY울릉도M" pitchFamily="18" charset="-127"/>
              </a:rPr>
              <a:t>지도사</a:t>
            </a:r>
            <a:endParaRPr lang="en-US" altLang="ko-KR" dirty="0" smtClean="0"/>
          </a:p>
          <a:p>
            <a:r>
              <a:rPr lang="ko-KR" altLang="en-US" sz="1400" dirty="0" smtClean="0">
                <a:solidFill>
                  <a:srgbClr val="000000"/>
                </a:solidFill>
                <a:latin typeface="맑은 고딕" pitchFamily="50" charset="-127"/>
              </a:rPr>
              <a:t>청소년들의 대인관계에</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있어 발생하는 심리정서적 문제를 스피치와 상담을 통해 해소할 수 있돌고 전문적인 스피치 지도와  자신감 함양을 위한 프로그램을 개발 및 지도하는 전문인력입니다</a:t>
            </a:r>
            <a:r>
              <a:rPr lang="en-US" altLang="ko-KR" sz="1400" dirty="0" smtClean="0">
                <a:solidFill>
                  <a:srgbClr val="000000"/>
                </a:solidFill>
                <a:latin typeface="맑은 고딕" pitchFamily="50" charset="-127"/>
              </a:rPr>
              <a:t>.</a:t>
            </a:r>
          </a:p>
          <a:p>
            <a:endParaRPr lang="en-US" altLang="ko-KR" sz="1400" dirty="0" smtClean="0">
              <a:solidFill>
                <a:srgbClr val="000000"/>
              </a:solidFill>
              <a:latin typeface="맑은 고딕" pitchFamily="50" charset="-127"/>
            </a:endParaRPr>
          </a:p>
          <a:p>
            <a:pPr>
              <a:lnSpc>
                <a:spcPct val="120000"/>
              </a:lnSpc>
            </a:pPr>
            <a:r>
              <a:rPr lang="en-US" altLang="ko-KR" b="1" dirty="0" smtClean="0">
                <a:solidFill>
                  <a:srgbClr val="800000"/>
                </a:solidFill>
                <a:latin typeface="HY울릉도M" pitchFamily="18" charset="-127"/>
                <a:ea typeface="HY울릉도M" pitchFamily="18" charset="-127"/>
              </a:rPr>
              <a:t>▶</a:t>
            </a:r>
            <a:r>
              <a:rPr lang="ko-KR" altLang="en-US" b="1" dirty="0" smtClean="0">
                <a:solidFill>
                  <a:srgbClr val="800000"/>
                </a:solidFill>
                <a:latin typeface="HY울릉도M" pitchFamily="18" charset="-127"/>
                <a:ea typeface="HY울릉도M" pitchFamily="18" charset="-127"/>
              </a:rPr>
              <a:t>청소년 안전 관리사 </a:t>
            </a:r>
            <a:endParaRPr lang="en-US" altLang="ko-KR" dirty="0" smtClean="0"/>
          </a:p>
          <a:p>
            <a:r>
              <a:rPr lang="ko-KR" altLang="en-US" sz="1400" dirty="0" smtClean="0">
                <a:solidFill>
                  <a:srgbClr val="000000"/>
                </a:solidFill>
                <a:latin typeface="맑은 고딕" pitchFamily="50" charset="-127"/>
              </a:rPr>
              <a:t>청소년 안전관리에 관한 상담 및 분석을 하며 아동청소년 안전관리 평가에 따른 지도 및 아동청소년 안전관리 파악을 위한 가족분석</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청소년 발달 및 안전관리 </a:t>
            </a:r>
            <a:endParaRPr lang="en-US" altLang="ko-KR" sz="1400" dirty="0" smtClean="0">
              <a:solidFill>
                <a:srgbClr val="000000"/>
              </a:solidFill>
              <a:latin typeface="맑은 고딕" pitchFamily="50" charset="-127"/>
            </a:endParaRPr>
          </a:p>
          <a:p>
            <a:endParaRPr lang="en-US" altLang="ko-KR" sz="1400" dirty="0" smtClean="0">
              <a:solidFill>
                <a:srgbClr val="000000"/>
              </a:solidFill>
              <a:latin typeface="맑은 고딕" pitchFamily="50" charset="-127"/>
            </a:endParaRPr>
          </a:p>
          <a:p>
            <a:pPr>
              <a:lnSpc>
                <a:spcPct val="120000"/>
              </a:lnSpc>
            </a:pPr>
            <a:r>
              <a:rPr lang="en-US" altLang="ko-KR" b="1" dirty="0" smtClean="0">
                <a:solidFill>
                  <a:srgbClr val="800000"/>
                </a:solidFill>
                <a:latin typeface="HY울릉도M" pitchFamily="18" charset="-127"/>
                <a:ea typeface="HY울릉도M" pitchFamily="18" charset="-127"/>
              </a:rPr>
              <a:t>▶</a:t>
            </a:r>
            <a:r>
              <a:rPr lang="ko-KR" altLang="en-US" b="1" dirty="0" err="1" smtClean="0">
                <a:solidFill>
                  <a:srgbClr val="800000"/>
                </a:solidFill>
                <a:latin typeface="HY울릉도M" pitchFamily="18" charset="-127"/>
                <a:ea typeface="HY울릉도M" pitchFamily="18" charset="-127"/>
              </a:rPr>
              <a:t>청소년경제금융지도사</a:t>
            </a:r>
            <a:endParaRPr lang="en-US" altLang="ko-KR" dirty="0" smtClean="0"/>
          </a:p>
          <a:p>
            <a:r>
              <a:rPr lang="ko-KR" altLang="en-US" sz="1400" dirty="0" smtClean="0"/>
              <a:t>청소년들에게 미래의 꿈을 실현할 수 있는 올바른 경제지식을 전달하며 경제와 금융을 폭넓고 깊이 있게 이해하는데 도움을 주며 미래의 합리적이고 바람직한 경제생활을 할 수 있는 길잡이 역할입니다</a:t>
            </a:r>
            <a:r>
              <a:rPr lang="en-US" altLang="ko-KR" sz="1400" dirty="0" smtClean="0"/>
              <a:t>.</a:t>
            </a:r>
            <a:endParaRPr lang="en-US" altLang="ko-KR" sz="1400" dirty="0"/>
          </a:p>
        </p:txBody>
      </p:sp>
      <p:sp>
        <p:nvSpPr>
          <p:cNvPr id="11" name="Text Box 16"/>
          <p:cNvSpPr txBox="1">
            <a:spLocks noChangeArrowheads="1"/>
          </p:cNvSpPr>
          <p:nvPr/>
        </p:nvSpPr>
        <p:spPr bwMode="auto">
          <a:xfrm>
            <a:off x="6516216" y="332656"/>
            <a:ext cx="2280885" cy="461665"/>
          </a:xfrm>
          <a:prstGeom prst="rect">
            <a:avLst/>
          </a:prstGeom>
          <a:noFill/>
          <a:ln w="9525">
            <a:noFill/>
            <a:miter lim="800000"/>
            <a:headEnd/>
            <a:tailEnd/>
          </a:ln>
          <a:effectLst/>
        </p:spPr>
        <p:txBody>
          <a:bodyPr wrap="square">
            <a:spAutoFit/>
          </a:bodyPr>
          <a:ls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a:lstStyle>
          <a:p>
            <a:pPr>
              <a:defRPr/>
            </a:pPr>
            <a:r>
              <a:rPr lang="ko-KR" altLang="en-US" sz="2400" b="1" dirty="0" smtClean="0">
                <a:solidFill>
                  <a:srgbClr val="053989"/>
                </a:solidFill>
                <a:effectLst>
                  <a:outerShdw blurRad="38100" dist="38100" dir="2700000" algn="tl">
                    <a:srgbClr val="C0C0C0"/>
                  </a:outerShdw>
                </a:effectLst>
                <a:latin typeface="HY울릉도M" pitchFamily="18" charset="-127"/>
                <a:ea typeface="HY울릉도M" pitchFamily="18" charset="-127"/>
              </a:rPr>
              <a:t>운영자격과정</a:t>
            </a:r>
            <a:endParaRPr lang="ko-KR" altLang="en-US" sz="2400" b="1" dirty="0">
              <a:solidFill>
                <a:srgbClr val="053989"/>
              </a:solidFill>
              <a:effectLst>
                <a:outerShdw blurRad="38100" dist="38100" dir="2700000" algn="tl">
                  <a:srgbClr val="C0C0C0"/>
                </a:outerShdw>
              </a:effectLst>
              <a:latin typeface="HY울릉도M" pitchFamily="18" charset="-127"/>
              <a:ea typeface="HY울릉도M" pitchFamily="18" charset="-127"/>
            </a:endParaRPr>
          </a:p>
        </p:txBody>
      </p:sp>
      <p:pic>
        <p:nvPicPr>
          <p:cNvPr id="12" name="Picture 4" descr="D:\바탕화면 8.30\한국교육진흥원 로고.JP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012160" y="332656"/>
            <a:ext cx="586395" cy="527637"/>
          </a:xfrm>
          <a:prstGeom prst="rect">
            <a:avLst/>
          </a:prstGeom>
          <a:noFill/>
          <a:ln w="9525">
            <a:noFill/>
            <a:miter lim="800000"/>
            <a:headEnd/>
            <a:tailEnd/>
          </a:ln>
        </p:spPr>
      </p:pic>
      <p:sp>
        <p:nvSpPr>
          <p:cNvPr id="13" name="직사각형 12"/>
          <p:cNvSpPr/>
          <p:nvPr/>
        </p:nvSpPr>
        <p:spPr>
          <a:xfrm>
            <a:off x="6084168" y="836712"/>
            <a:ext cx="2520280" cy="45719"/>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ko-KR"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그림 8" descr="그림1.png"/>
          <p:cNvPicPr>
            <a:picLocks noChangeAspect="1"/>
          </p:cNvPicPr>
          <p:nvPr/>
        </p:nvPicPr>
        <p:blipFill>
          <a:blip r:embed="rId2" cstate="print">
            <a:clrChange>
              <a:clrFrom>
                <a:srgbClr val="FFFFFF"/>
              </a:clrFrom>
              <a:clrTo>
                <a:srgbClr val="FFFFFF">
                  <a:alpha val="0"/>
                </a:srgbClr>
              </a:clrTo>
            </a:clrChange>
          </a:blip>
          <a:stretch>
            <a:fillRect/>
          </a:stretch>
        </p:blipFill>
        <p:spPr>
          <a:xfrm>
            <a:off x="0" y="0"/>
            <a:ext cx="9144000" cy="6721022"/>
          </a:xfrm>
          <a:prstGeom prst="rect">
            <a:avLst/>
          </a:prstGeom>
        </p:spPr>
      </p:pic>
      <p:pic>
        <p:nvPicPr>
          <p:cNvPr id="6" name="그림 5" descr="제목 없음-2.png"/>
          <p:cNvPicPr>
            <a:picLocks noChangeAspect="1"/>
          </p:cNvPicPr>
          <p:nvPr/>
        </p:nvPicPr>
        <p:blipFill>
          <a:blip r:embed="rId3" cstate="print">
            <a:duotone>
              <a:prstClr val="black"/>
              <a:schemeClr val="accent4">
                <a:tint val="45000"/>
                <a:satMod val="400000"/>
              </a:schemeClr>
            </a:duotone>
          </a:blip>
          <a:srcRect l="92188" t="75000"/>
          <a:stretch>
            <a:fillRect/>
          </a:stretch>
        </p:blipFill>
        <p:spPr>
          <a:xfrm rot="10800000">
            <a:off x="-23799" y="6143644"/>
            <a:ext cx="595270" cy="714356"/>
          </a:xfrm>
          <a:prstGeom prst="rect">
            <a:avLst/>
          </a:prstGeom>
        </p:spPr>
      </p:pic>
      <p:pic>
        <p:nvPicPr>
          <p:cNvPr id="7" name="그림 6" descr="포스트잇.png"/>
          <p:cNvPicPr>
            <a:picLocks noChangeAspect="1"/>
          </p:cNvPicPr>
          <p:nvPr/>
        </p:nvPicPr>
        <p:blipFill>
          <a:blip r:embed="rId4" cstate="print"/>
          <a:srcRect t="33123" b="40999"/>
          <a:stretch>
            <a:fillRect/>
          </a:stretch>
        </p:blipFill>
        <p:spPr>
          <a:xfrm>
            <a:off x="142844" y="411504"/>
            <a:ext cx="2857520" cy="857256"/>
          </a:xfrm>
          <a:prstGeom prst="rect">
            <a:avLst/>
          </a:prstGeom>
        </p:spPr>
      </p:pic>
      <p:sp>
        <p:nvSpPr>
          <p:cNvPr id="10" name="TextBox 9"/>
          <p:cNvSpPr txBox="1"/>
          <p:nvPr/>
        </p:nvSpPr>
        <p:spPr>
          <a:xfrm>
            <a:off x="928662" y="565089"/>
            <a:ext cx="3214710" cy="547073"/>
          </a:xfrm>
          <a:prstGeom prst="rect">
            <a:avLst/>
          </a:prstGeom>
          <a:noFill/>
        </p:spPr>
        <p:txBody>
          <a:bodyPr wrap="square" rtlCol="0">
            <a:spAutoFit/>
          </a:bodyPr>
          <a:lstStyle/>
          <a:p>
            <a:pPr marL="342900" indent="-342900">
              <a:lnSpc>
                <a:spcPct val="200000"/>
              </a:lnSpc>
            </a:pPr>
            <a:r>
              <a:rPr lang="ko-KR" altLang="en-US" b="1" dirty="0" smtClean="0"/>
              <a:t>청소년분야 </a:t>
            </a:r>
            <a:endParaRPr lang="en-US" altLang="ko-KR" b="1" dirty="0" smtClean="0"/>
          </a:p>
        </p:txBody>
      </p:sp>
      <p:sp>
        <p:nvSpPr>
          <p:cNvPr id="8" name="TextBox 7"/>
          <p:cNvSpPr txBox="1">
            <a:spLocks noChangeArrowheads="1"/>
          </p:cNvSpPr>
          <p:nvPr/>
        </p:nvSpPr>
        <p:spPr bwMode="auto">
          <a:xfrm>
            <a:off x="323528" y="1484784"/>
            <a:ext cx="8569325" cy="4628960"/>
          </a:xfrm>
          <a:prstGeom prst="rect">
            <a:avLst/>
          </a:prstGeom>
          <a:noFill/>
          <a:ln w="9525">
            <a:noFill/>
            <a:miter lim="800000"/>
            <a:headEnd/>
            <a:tailEnd/>
          </a:ln>
        </p:spPr>
        <p:txBody>
          <a:bodyPr>
            <a:spAutoFit/>
          </a:bodyPr>
          <a:ls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a:lstStyle>
          <a:p>
            <a:pPr>
              <a:lnSpc>
                <a:spcPct val="120000"/>
              </a:lnSpc>
            </a:pPr>
            <a:r>
              <a:rPr lang="en-US" altLang="ko-KR" b="1" dirty="0" smtClean="0">
                <a:solidFill>
                  <a:srgbClr val="800000"/>
                </a:solidFill>
                <a:latin typeface="HY울릉도M" pitchFamily="18" charset="-127"/>
                <a:ea typeface="HY울릉도M" pitchFamily="18" charset="-127"/>
                <a:cs typeface="한컴바탕" pitchFamily="18" charset="2"/>
              </a:rPr>
              <a:t>▶</a:t>
            </a:r>
            <a:r>
              <a:rPr lang="ko-KR" altLang="en-US" b="1" dirty="0" smtClean="0">
                <a:solidFill>
                  <a:srgbClr val="800000"/>
                </a:solidFill>
                <a:latin typeface="HY울릉도M" pitchFamily="18" charset="-127"/>
                <a:ea typeface="HY울릉도M" pitchFamily="18" charset="-127"/>
                <a:cs typeface="한컴바탕" pitchFamily="18" charset="2"/>
              </a:rPr>
              <a:t>청소년 </a:t>
            </a:r>
            <a:r>
              <a:rPr lang="ko-KR" altLang="en-US" b="1" dirty="0" err="1" smtClean="0">
                <a:solidFill>
                  <a:srgbClr val="800000"/>
                </a:solidFill>
                <a:latin typeface="HY울릉도M" pitchFamily="18" charset="-127"/>
                <a:ea typeface="HY울릉도M" pitchFamily="18" charset="-127"/>
                <a:cs typeface="한컴바탕" pitchFamily="18" charset="2"/>
              </a:rPr>
              <a:t>진로코칭</a:t>
            </a:r>
            <a:r>
              <a:rPr lang="ko-KR" altLang="en-US" b="1" dirty="0" smtClean="0">
                <a:solidFill>
                  <a:srgbClr val="800000"/>
                </a:solidFill>
                <a:latin typeface="HY울릉도M" pitchFamily="18" charset="-127"/>
                <a:ea typeface="HY울릉도M" pitchFamily="18" charset="-127"/>
                <a:cs typeface="한컴바탕" pitchFamily="18" charset="2"/>
              </a:rPr>
              <a:t> </a:t>
            </a:r>
            <a:r>
              <a:rPr lang="ko-KR" altLang="en-US" b="1" dirty="0" err="1" smtClean="0">
                <a:solidFill>
                  <a:srgbClr val="800000"/>
                </a:solidFill>
                <a:latin typeface="HY울릉도M" pitchFamily="18" charset="-127"/>
                <a:ea typeface="HY울릉도M" pitchFamily="18" charset="-127"/>
                <a:cs typeface="한컴바탕" pitchFamily="18" charset="2"/>
              </a:rPr>
              <a:t>지도사</a:t>
            </a:r>
            <a:endParaRPr lang="en-US" altLang="ko-KR" dirty="0">
              <a:ea typeface="HY울릉도M" pitchFamily="18" charset="-127"/>
              <a:cs typeface="한컴바탕" pitchFamily="18" charset="2"/>
            </a:endParaRPr>
          </a:p>
          <a:p>
            <a:r>
              <a:rPr kumimoji="0" lang="ko-KR" altLang="en-US" sz="1400" dirty="0" smtClean="0">
                <a:latin typeface="굴림" pitchFamily="50" charset="-127"/>
                <a:ea typeface="굴림" pitchFamily="50" charset="-127"/>
                <a:cs typeface="한컴바탕" pitchFamily="18" charset="2"/>
              </a:rPr>
              <a:t>청소년 지도를 위한 자질과 전문성을 갖춘 전문인력으로 청소년들이 자신의 진로에 대해 인식하고</a:t>
            </a:r>
            <a:r>
              <a:rPr kumimoji="0" lang="en-US" altLang="ko-KR" sz="1400" dirty="0" smtClean="0">
                <a:latin typeface="굴림" pitchFamily="50" charset="-127"/>
                <a:ea typeface="굴림" pitchFamily="50" charset="-127"/>
                <a:cs typeface="한컴바탕" pitchFamily="18" charset="2"/>
              </a:rPr>
              <a:t>, </a:t>
            </a:r>
            <a:r>
              <a:rPr kumimoji="0" lang="ko-KR" altLang="en-US" sz="1400" dirty="0" smtClean="0">
                <a:latin typeface="굴림" pitchFamily="50" charset="-127"/>
                <a:ea typeface="굴림" pitchFamily="50" charset="-127"/>
                <a:cs typeface="한컴바탕" pitchFamily="18" charset="2"/>
              </a:rPr>
              <a:t>자신의 가치</a:t>
            </a:r>
            <a:r>
              <a:rPr kumimoji="0" lang="en-US" altLang="ko-KR" sz="1400" dirty="0" smtClean="0">
                <a:latin typeface="굴림" pitchFamily="50" charset="-127"/>
                <a:ea typeface="굴림" pitchFamily="50" charset="-127"/>
                <a:cs typeface="한컴바탕" pitchFamily="18" charset="2"/>
              </a:rPr>
              <a:t>, </a:t>
            </a:r>
            <a:r>
              <a:rPr kumimoji="0" lang="ko-KR" altLang="en-US" sz="1400" dirty="0" smtClean="0">
                <a:latin typeface="굴림" pitchFamily="50" charset="-127"/>
                <a:ea typeface="굴림" pitchFamily="50" charset="-127"/>
                <a:cs typeface="한컴바탕" pitchFamily="18" charset="2"/>
              </a:rPr>
              <a:t>흥미</a:t>
            </a:r>
            <a:r>
              <a:rPr kumimoji="0" lang="en-US" altLang="ko-KR" sz="1400" dirty="0" smtClean="0">
                <a:latin typeface="굴림" pitchFamily="50" charset="-127"/>
                <a:ea typeface="굴림" pitchFamily="50" charset="-127"/>
                <a:cs typeface="한컴바탕" pitchFamily="18" charset="2"/>
              </a:rPr>
              <a:t>,  </a:t>
            </a:r>
            <a:r>
              <a:rPr kumimoji="0" lang="ko-KR" altLang="en-US" sz="1400" dirty="0" smtClean="0">
                <a:latin typeface="굴림" pitchFamily="50" charset="-127"/>
                <a:ea typeface="굴림" pitchFamily="50" charset="-127"/>
                <a:cs typeface="한컴바탕" pitchFamily="18" charset="2"/>
              </a:rPr>
              <a:t>적성에 대한 이해와 직업세계에 대한 이해를 토대로 합리적인 진로선택에 도움이 될 수 있도록 </a:t>
            </a:r>
            <a:r>
              <a:rPr kumimoji="0" lang="ko-KR" altLang="en-US" sz="1400" dirty="0" err="1" smtClean="0">
                <a:latin typeface="굴림" pitchFamily="50" charset="-127"/>
                <a:ea typeface="굴림" pitchFamily="50" charset="-127"/>
                <a:cs typeface="한컴바탕" pitchFamily="18" charset="2"/>
              </a:rPr>
              <a:t>코칭</a:t>
            </a:r>
            <a:r>
              <a:rPr kumimoji="0" lang="ko-KR" altLang="en-US" sz="1400" dirty="0" smtClean="0">
                <a:latin typeface="굴림" pitchFamily="50" charset="-127"/>
                <a:ea typeface="굴림" pitchFamily="50" charset="-127"/>
                <a:cs typeface="한컴바탕" pitchFamily="18" charset="2"/>
              </a:rPr>
              <a:t> 및 지도하는 전문가입니다</a:t>
            </a:r>
            <a:r>
              <a:rPr kumimoji="0" lang="en-US" altLang="ko-KR" sz="1400" dirty="0" smtClean="0">
                <a:latin typeface="굴림" pitchFamily="50" charset="-127"/>
                <a:ea typeface="굴림" pitchFamily="50" charset="-127"/>
                <a:cs typeface="한컴바탕" pitchFamily="18" charset="2"/>
              </a:rPr>
              <a:t>.</a:t>
            </a:r>
          </a:p>
          <a:p>
            <a:endParaRPr lang="en-US" altLang="ko-KR" sz="1400" dirty="0"/>
          </a:p>
          <a:p>
            <a:pPr>
              <a:lnSpc>
                <a:spcPct val="120000"/>
              </a:lnSpc>
            </a:pPr>
            <a:r>
              <a:rPr lang="en-US" altLang="ko-KR" b="1" dirty="0" smtClean="0">
                <a:solidFill>
                  <a:srgbClr val="800000"/>
                </a:solidFill>
                <a:latin typeface="HY울릉도M" pitchFamily="18" charset="-127"/>
                <a:ea typeface="HY울릉도M" pitchFamily="18" charset="-127"/>
              </a:rPr>
              <a:t>▶</a:t>
            </a:r>
            <a:r>
              <a:rPr lang="ko-KR" altLang="en-US" b="1" dirty="0" smtClean="0">
                <a:solidFill>
                  <a:srgbClr val="800000"/>
                </a:solidFill>
                <a:latin typeface="HY울릉도M" pitchFamily="18" charset="-127"/>
                <a:ea typeface="HY울릉도M" pitchFamily="18" charset="-127"/>
              </a:rPr>
              <a:t>학교폭력예방 </a:t>
            </a:r>
            <a:r>
              <a:rPr lang="ko-KR" altLang="en-US" b="1" dirty="0" err="1" smtClean="0">
                <a:solidFill>
                  <a:srgbClr val="800000"/>
                </a:solidFill>
                <a:latin typeface="HY울릉도M" pitchFamily="18" charset="-127"/>
                <a:ea typeface="HY울릉도M" pitchFamily="18" charset="-127"/>
              </a:rPr>
              <a:t>지도사</a:t>
            </a:r>
            <a:endParaRPr lang="en-US" altLang="ko-KR" dirty="0"/>
          </a:p>
          <a:p>
            <a:r>
              <a:rPr lang="ko-KR" altLang="en-US" sz="1400" dirty="0">
                <a:solidFill>
                  <a:srgbClr val="000000"/>
                </a:solidFill>
                <a:latin typeface="맑은 고딕" pitchFamily="50" charset="-127"/>
              </a:rPr>
              <a:t>조직에 활력을 주는 프로그램으로서 조직이 추구하는 하나의 목적을 달성하기 위해서는 어떤 개인의 뛰어난 실력이나 능력보다는 조직 구성원 전체의 뭉쳐진 하나의 힘이 무엇보다도 중요하다는 것을 </a:t>
            </a:r>
            <a:r>
              <a:rPr lang="ko-KR" altLang="en-US" sz="1400" dirty="0" smtClean="0">
                <a:solidFill>
                  <a:srgbClr val="000000"/>
                </a:solidFill>
                <a:latin typeface="맑은 고딕" pitchFamily="50" charset="-127"/>
              </a:rPr>
              <a:t>체험</a:t>
            </a:r>
            <a:r>
              <a:rPr lang="ko-KR" altLang="ko-KR" sz="1400" dirty="0" smtClean="0">
                <a:solidFill>
                  <a:srgbClr val="000000"/>
                </a:solidFill>
                <a:latin typeface="맑은 고딕" pitchFamily="50" charset="-127"/>
              </a:rPr>
              <a:t>.</a:t>
            </a:r>
            <a:endParaRPr lang="en-US" altLang="ko-KR" sz="1400" dirty="0" smtClean="0">
              <a:solidFill>
                <a:srgbClr val="000000"/>
              </a:solidFill>
              <a:latin typeface="맑은 고딕" pitchFamily="50" charset="-127"/>
            </a:endParaRPr>
          </a:p>
          <a:p>
            <a:endParaRPr lang="en-US" altLang="ko-KR" sz="1400" dirty="0" smtClean="0">
              <a:solidFill>
                <a:srgbClr val="000000"/>
              </a:solidFill>
              <a:latin typeface="맑은 고딕" pitchFamily="50" charset="-127"/>
            </a:endParaRPr>
          </a:p>
          <a:p>
            <a:pPr>
              <a:lnSpc>
                <a:spcPct val="120000"/>
              </a:lnSpc>
            </a:pPr>
            <a:r>
              <a:rPr lang="en-US" altLang="ko-KR" b="1" dirty="0" smtClean="0">
                <a:solidFill>
                  <a:srgbClr val="800000"/>
                </a:solidFill>
                <a:latin typeface="HY울릉도M" pitchFamily="18" charset="-127"/>
                <a:ea typeface="HY울릉도M" pitchFamily="18" charset="-127"/>
              </a:rPr>
              <a:t>▶</a:t>
            </a:r>
            <a:r>
              <a:rPr lang="ko-KR" altLang="en-US" b="1" dirty="0" smtClean="0">
                <a:solidFill>
                  <a:srgbClr val="800000"/>
                </a:solidFill>
                <a:latin typeface="HY울릉도M" pitchFamily="18" charset="-127"/>
                <a:ea typeface="HY울릉도M" pitchFamily="18" charset="-127"/>
              </a:rPr>
              <a:t>청소년  </a:t>
            </a:r>
            <a:r>
              <a:rPr lang="ko-KR" altLang="en-US" b="1" dirty="0" err="1" smtClean="0">
                <a:solidFill>
                  <a:srgbClr val="800000"/>
                </a:solidFill>
                <a:latin typeface="HY울릉도M" pitchFamily="18" charset="-127"/>
                <a:ea typeface="HY울릉도M" pitchFamily="18" charset="-127"/>
              </a:rPr>
              <a:t>비젼교육</a:t>
            </a:r>
            <a:r>
              <a:rPr lang="ko-KR" altLang="en-US" b="1" dirty="0" smtClean="0">
                <a:solidFill>
                  <a:srgbClr val="800000"/>
                </a:solidFill>
                <a:latin typeface="HY울릉도M" pitchFamily="18" charset="-127"/>
                <a:ea typeface="HY울릉도M" pitchFamily="18" charset="-127"/>
              </a:rPr>
              <a:t> </a:t>
            </a:r>
            <a:r>
              <a:rPr lang="ko-KR" altLang="en-US" b="1" dirty="0" err="1" smtClean="0">
                <a:solidFill>
                  <a:srgbClr val="800000"/>
                </a:solidFill>
                <a:latin typeface="HY울릉도M" pitchFamily="18" charset="-127"/>
                <a:ea typeface="HY울릉도M" pitchFamily="18" charset="-127"/>
              </a:rPr>
              <a:t>지도사</a:t>
            </a:r>
            <a:r>
              <a:rPr lang="ko-KR" altLang="en-US" b="1" dirty="0" smtClean="0">
                <a:solidFill>
                  <a:srgbClr val="800000"/>
                </a:solidFill>
                <a:latin typeface="HY울릉도M" pitchFamily="18" charset="-127"/>
                <a:ea typeface="HY울릉도M" pitchFamily="18" charset="-127"/>
              </a:rPr>
              <a:t> </a:t>
            </a:r>
            <a:r>
              <a:rPr lang="en-US" altLang="ko-KR" b="1" dirty="0" smtClean="0">
                <a:solidFill>
                  <a:srgbClr val="800000"/>
                </a:solidFill>
                <a:latin typeface="HY울릉도M" pitchFamily="18" charset="-127"/>
                <a:ea typeface="HY울릉도M" pitchFamily="18" charset="-127"/>
              </a:rPr>
              <a:t>(</a:t>
            </a:r>
            <a:r>
              <a:rPr lang="ko-KR" altLang="en-US" b="1" dirty="0" smtClean="0">
                <a:solidFill>
                  <a:srgbClr val="800000"/>
                </a:solidFill>
                <a:latin typeface="HY울릉도M" pitchFamily="18" charset="-127"/>
                <a:ea typeface="HY울릉도M" pitchFamily="18" charset="-127"/>
              </a:rPr>
              <a:t>청소년 자신감 </a:t>
            </a:r>
            <a:r>
              <a:rPr lang="ko-KR" altLang="en-US" b="1" dirty="0" err="1" smtClean="0">
                <a:solidFill>
                  <a:srgbClr val="800000"/>
                </a:solidFill>
                <a:latin typeface="HY울릉도M" pitchFamily="18" charset="-127"/>
                <a:ea typeface="HY울릉도M" pitchFamily="18" charset="-127"/>
              </a:rPr>
              <a:t>지도사</a:t>
            </a:r>
            <a:r>
              <a:rPr lang="en-US" altLang="ko-KR" b="1" dirty="0" smtClean="0">
                <a:solidFill>
                  <a:srgbClr val="800000"/>
                </a:solidFill>
                <a:latin typeface="HY울릉도M" pitchFamily="18" charset="-127"/>
                <a:ea typeface="HY울릉도M" pitchFamily="18" charset="-127"/>
              </a:rPr>
              <a:t>)</a:t>
            </a:r>
            <a:endParaRPr lang="en-US" altLang="ko-KR" dirty="0" smtClean="0"/>
          </a:p>
          <a:p>
            <a:r>
              <a:rPr lang="ko-KR" altLang="en-US" sz="1400" dirty="0" smtClean="0">
                <a:solidFill>
                  <a:srgbClr val="000000"/>
                </a:solidFill>
                <a:latin typeface="맑은 고딕" pitchFamily="50" charset="-127"/>
              </a:rPr>
              <a:t>청소년의 건강한 성장과 발달을 촉진하기 위하여 올바른 가치관 형성</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정체성 확립</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미래비전세우기</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리더십 함양과 더불어 문제행동의 조기개입과 정서발달을 지원하며 궁극적으로 </a:t>
            </a:r>
            <a:r>
              <a:rPr lang="ko-KR" altLang="en-US" sz="1400" dirty="0" err="1" smtClean="0">
                <a:solidFill>
                  <a:srgbClr val="000000"/>
                </a:solidFill>
                <a:latin typeface="맑은 고딕" pitchFamily="50" charset="-127"/>
              </a:rPr>
              <a:t>자존감</a:t>
            </a:r>
            <a:r>
              <a:rPr lang="ko-KR" altLang="en-US" sz="1400" dirty="0" smtClean="0">
                <a:solidFill>
                  <a:srgbClr val="000000"/>
                </a:solidFill>
                <a:latin typeface="맑은 고딕" pitchFamily="50" charset="-127"/>
              </a:rPr>
              <a:t> 향상을 도우며</a:t>
            </a:r>
            <a:r>
              <a:rPr lang="en-US" altLang="ko-KR" sz="1400" dirty="0" smtClean="0">
                <a:solidFill>
                  <a:srgbClr val="000000"/>
                </a:solidFill>
                <a:latin typeface="맑은 고딕" pitchFamily="50" charset="-127"/>
              </a:rPr>
              <a:t>, </a:t>
            </a:r>
            <a:r>
              <a:rPr lang="ko-KR" altLang="en-US" sz="1400" dirty="0" smtClean="0">
                <a:solidFill>
                  <a:srgbClr val="000000"/>
                </a:solidFill>
                <a:latin typeface="맑은 고딕" pitchFamily="50" charset="-127"/>
              </a:rPr>
              <a:t>표현력과 </a:t>
            </a:r>
            <a:r>
              <a:rPr lang="ko-KR" altLang="en-US" sz="1400" dirty="0" err="1" smtClean="0">
                <a:solidFill>
                  <a:srgbClr val="000000"/>
                </a:solidFill>
                <a:latin typeface="맑은 고딕" pitchFamily="50" charset="-127"/>
              </a:rPr>
              <a:t>주장성을</a:t>
            </a:r>
            <a:r>
              <a:rPr lang="ko-KR" altLang="en-US" sz="1400" dirty="0" smtClean="0">
                <a:solidFill>
                  <a:srgbClr val="000000"/>
                </a:solidFill>
                <a:latin typeface="맑은 고딕" pitchFamily="50" charset="-127"/>
              </a:rPr>
              <a:t> 함양하여 자신의 삶을 주도적으로 살아갈 수 있도록 돕는다</a:t>
            </a:r>
            <a:r>
              <a:rPr lang="en-US" altLang="ko-KR" sz="1400" dirty="0" smtClean="0">
                <a:solidFill>
                  <a:srgbClr val="000000"/>
                </a:solidFill>
                <a:latin typeface="맑은 고딕" pitchFamily="50" charset="-127"/>
              </a:rPr>
              <a:t>.</a:t>
            </a:r>
          </a:p>
          <a:p>
            <a:endParaRPr lang="en-US" altLang="ko-KR" dirty="0" smtClean="0">
              <a:solidFill>
                <a:srgbClr val="000000"/>
              </a:solidFill>
              <a:latin typeface="맑은 고딕" pitchFamily="50" charset="-127"/>
            </a:endParaRPr>
          </a:p>
          <a:p>
            <a:pPr>
              <a:lnSpc>
                <a:spcPct val="120000"/>
              </a:lnSpc>
            </a:pPr>
            <a:r>
              <a:rPr lang="en-US" altLang="ko-KR" b="1" dirty="0" smtClean="0">
                <a:solidFill>
                  <a:srgbClr val="800000"/>
                </a:solidFill>
                <a:latin typeface="HY울릉도M" pitchFamily="18" charset="-127"/>
                <a:ea typeface="HY울릉도M" pitchFamily="18" charset="-127"/>
              </a:rPr>
              <a:t>▶</a:t>
            </a:r>
            <a:r>
              <a:rPr lang="ko-KR" altLang="en-US" b="1" dirty="0" smtClean="0">
                <a:solidFill>
                  <a:srgbClr val="800000"/>
                </a:solidFill>
                <a:latin typeface="HY울릉도M" pitchFamily="18" charset="-127"/>
                <a:ea typeface="HY울릉도M" pitchFamily="18" charset="-127"/>
              </a:rPr>
              <a:t>자살예방전문강사</a:t>
            </a:r>
            <a:endParaRPr lang="en-US" altLang="ko-KR" b="1" dirty="0" smtClean="0">
              <a:solidFill>
                <a:srgbClr val="800000"/>
              </a:solidFill>
              <a:latin typeface="HY울릉도M" pitchFamily="18" charset="-127"/>
              <a:ea typeface="HY울릉도M" pitchFamily="18" charset="-127"/>
            </a:endParaRPr>
          </a:p>
          <a:p>
            <a:pPr>
              <a:lnSpc>
                <a:spcPct val="120000"/>
              </a:lnSpc>
            </a:pPr>
            <a:r>
              <a:rPr lang="ko-KR" altLang="en-US" sz="1400" dirty="0" smtClean="0">
                <a:latin typeface="굴림" pitchFamily="50" charset="-127"/>
                <a:ea typeface="굴림" pitchFamily="50" charset="-127"/>
              </a:rPr>
              <a:t>자살에 대한 근본적 이해 그리고</a:t>
            </a:r>
            <a:r>
              <a:rPr lang="en-US" altLang="ko-KR" sz="1400" dirty="0" smtClean="0">
                <a:latin typeface="굴림" pitchFamily="50" charset="-127"/>
                <a:ea typeface="굴림" pitchFamily="50" charset="-127"/>
              </a:rPr>
              <a:t>, </a:t>
            </a:r>
            <a:r>
              <a:rPr lang="ko-KR" altLang="en-US" sz="1400" dirty="0" smtClean="0">
                <a:latin typeface="굴림" pitchFamily="50" charset="-127"/>
                <a:ea typeface="굴림" pitchFamily="50" charset="-127"/>
              </a:rPr>
              <a:t>심리상담 </a:t>
            </a:r>
            <a:r>
              <a:rPr lang="ko-KR" altLang="en-US" sz="1400" dirty="0" err="1" smtClean="0">
                <a:latin typeface="굴림" pitchFamily="50" charset="-127"/>
                <a:ea typeface="굴림" pitchFamily="50" charset="-127"/>
              </a:rPr>
              <a:t>부터</a:t>
            </a:r>
            <a:r>
              <a:rPr lang="ko-KR" altLang="en-US" sz="1400" dirty="0" smtClean="0">
                <a:latin typeface="굴림" pitchFamily="50" charset="-127"/>
                <a:ea typeface="굴림" pitchFamily="50" charset="-127"/>
              </a:rPr>
              <a:t> 실전 강의역량을 높여줄 전문강사 </a:t>
            </a:r>
            <a:r>
              <a:rPr lang="ko-KR" altLang="en-US" sz="1400" dirty="0" err="1" smtClean="0">
                <a:latin typeface="굴림" pitchFamily="50" charset="-127"/>
                <a:ea typeface="굴림" pitchFamily="50" charset="-127"/>
              </a:rPr>
              <a:t>스킬까지</a:t>
            </a:r>
            <a:r>
              <a:rPr lang="ko-KR" altLang="en-US" sz="1400" dirty="0" smtClean="0">
                <a:latin typeface="굴림" pitchFamily="50" charset="-127"/>
                <a:ea typeface="굴림" pitchFamily="50" charset="-127"/>
              </a:rPr>
              <a:t> 자살예방교육 전반에 걸친 실무적이고 체계적인 교육을 받고 생명사랑을 전파할 수 있는 전문강사로 활동 할 수 있습니다</a:t>
            </a:r>
            <a:r>
              <a:rPr lang="en-US" altLang="ko-KR" sz="1400" dirty="0" smtClean="0">
                <a:latin typeface="굴림" pitchFamily="50" charset="-127"/>
                <a:ea typeface="굴림" pitchFamily="50" charset="-127"/>
              </a:rPr>
              <a:t>.</a:t>
            </a:r>
          </a:p>
        </p:txBody>
      </p:sp>
      <p:sp>
        <p:nvSpPr>
          <p:cNvPr id="11" name="Text Box 16"/>
          <p:cNvSpPr txBox="1">
            <a:spLocks noChangeArrowheads="1"/>
          </p:cNvSpPr>
          <p:nvPr/>
        </p:nvSpPr>
        <p:spPr bwMode="auto">
          <a:xfrm>
            <a:off x="6516216" y="332656"/>
            <a:ext cx="2280885" cy="461665"/>
          </a:xfrm>
          <a:prstGeom prst="rect">
            <a:avLst/>
          </a:prstGeom>
          <a:noFill/>
          <a:ln w="9525">
            <a:noFill/>
            <a:miter lim="800000"/>
            <a:headEnd/>
            <a:tailEnd/>
          </a:ln>
          <a:effectLst/>
        </p:spPr>
        <p:txBody>
          <a:bodyPr wrap="square">
            <a:spAutoFit/>
          </a:bodyPr>
          <a:ls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a:lstStyle>
          <a:p>
            <a:pPr>
              <a:defRPr/>
            </a:pPr>
            <a:r>
              <a:rPr lang="ko-KR" altLang="en-US" sz="2400" b="1" dirty="0" smtClean="0">
                <a:solidFill>
                  <a:srgbClr val="053989"/>
                </a:solidFill>
                <a:effectLst>
                  <a:outerShdw blurRad="38100" dist="38100" dir="2700000" algn="tl">
                    <a:srgbClr val="C0C0C0"/>
                  </a:outerShdw>
                </a:effectLst>
                <a:latin typeface="HY울릉도M" pitchFamily="18" charset="-127"/>
                <a:ea typeface="HY울릉도M" pitchFamily="18" charset="-127"/>
              </a:rPr>
              <a:t>운영자격과정</a:t>
            </a:r>
            <a:endParaRPr lang="ko-KR" altLang="en-US" sz="2400" b="1" dirty="0">
              <a:solidFill>
                <a:srgbClr val="053989"/>
              </a:solidFill>
              <a:effectLst>
                <a:outerShdw blurRad="38100" dist="38100" dir="2700000" algn="tl">
                  <a:srgbClr val="C0C0C0"/>
                </a:outerShdw>
              </a:effectLst>
              <a:latin typeface="HY울릉도M" pitchFamily="18" charset="-127"/>
              <a:ea typeface="HY울릉도M" pitchFamily="18" charset="-127"/>
            </a:endParaRPr>
          </a:p>
        </p:txBody>
      </p:sp>
      <p:pic>
        <p:nvPicPr>
          <p:cNvPr id="12" name="Picture 4" descr="D:\바탕화면 8.30\한국교육진흥원 로고.JP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012160" y="332656"/>
            <a:ext cx="586395" cy="527637"/>
          </a:xfrm>
          <a:prstGeom prst="rect">
            <a:avLst/>
          </a:prstGeom>
          <a:noFill/>
          <a:ln w="9525">
            <a:noFill/>
            <a:miter lim="800000"/>
            <a:headEnd/>
            <a:tailEnd/>
          </a:ln>
        </p:spPr>
      </p:pic>
      <p:sp>
        <p:nvSpPr>
          <p:cNvPr id="13" name="직사각형 12"/>
          <p:cNvSpPr/>
          <p:nvPr/>
        </p:nvSpPr>
        <p:spPr>
          <a:xfrm>
            <a:off x="6084168" y="836712"/>
            <a:ext cx="2520280" cy="45719"/>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ko-KR"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그림 8" descr="그림1.png"/>
          <p:cNvPicPr>
            <a:picLocks noChangeAspect="1"/>
          </p:cNvPicPr>
          <p:nvPr/>
        </p:nvPicPr>
        <p:blipFill>
          <a:blip r:embed="rId2" cstate="print">
            <a:clrChange>
              <a:clrFrom>
                <a:srgbClr val="FFFFFF"/>
              </a:clrFrom>
              <a:clrTo>
                <a:srgbClr val="FFFFFF">
                  <a:alpha val="0"/>
                </a:srgbClr>
              </a:clrTo>
            </a:clrChange>
          </a:blip>
          <a:stretch>
            <a:fillRect/>
          </a:stretch>
        </p:blipFill>
        <p:spPr>
          <a:xfrm>
            <a:off x="0" y="136978"/>
            <a:ext cx="9144000" cy="6721022"/>
          </a:xfrm>
          <a:prstGeom prst="rect">
            <a:avLst/>
          </a:prstGeom>
        </p:spPr>
      </p:pic>
      <p:pic>
        <p:nvPicPr>
          <p:cNvPr id="6" name="그림 5" descr="제목 없음-2.png"/>
          <p:cNvPicPr>
            <a:picLocks noChangeAspect="1"/>
          </p:cNvPicPr>
          <p:nvPr/>
        </p:nvPicPr>
        <p:blipFill>
          <a:blip r:embed="rId3" cstate="print">
            <a:duotone>
              <a:prstClr val="black"/>
              <a:schemeClr val="accent4">
                <a:tint val="45000"/>
                <a:satMod val="400000"/>
              </a:schemeClr>
            </a:duotone>
          </a:blip>
          <a:srcRect l="92188" t="75000"/>
          <a:stretch>
            <a:fillRect/>
          </a:stretch>
        </p:blipFill>
        <p:spPr>
          <a:xfrm rot="10800000">
            <a:off x="-23799" y="6143644"/>
            <a:ext cx="595270" cy="714356"/>
          </a:xfrm>
          <a:prstGeom prst="rect">
            <a:avLst/>
          </a:prstGeom>
        </p:spPr>
      </p:pic>
      <p:pic>
        <p:nvPicPr>
          <p:cNvPr id="7" name="그림 6" descr="포스트잇.png"/>
          <p:cNvPicPr>
            <a:picLocks noChangeAspect="1"/>
          </p:cNvPicPr>
          <p:nvPr/>
        </p:nvPicPr>
        <p:blipFill>
          <a:blip r:embed="rId4" cstate="print">
            <a:duotone>
              <a:schemeClr val="accent2">
                <a:shade val="45000"/>
                <a:satMod val="135000"/>
              </a:schemeClr>
              <a:prstClr val="white"/>
            </a:duotone>
          </a:blip>
          <a:srcRect t="33123" b="40999"/>
          <a:stretch>
            <a:fillRect/>
          </a:stretch>
        </p:blipFill>
        <p:spPr>
          <a:xfrm>
            <a:off x="142844" y="285728"/>
            <a:ext cx="3071834" cy="857256"/>
          </a:xfrm>
          <a:prstGeom prst="rect">
            <a:avLst/>
          </a:prstGeom>
        </p:spPr>
      </p:pic>
      <p:sp>
        <p:nvSpPr>
          <p:cNvPr id="10" name="TextBox 9"/>
          <p:cNvSpPr txBox="1"/>
          <p:nvPr/>
        </p:nvSpPr>
        <p:spPr>
          <a:xfrm>
            <a:off x="928662" y="342225"/>
            <a:ext cx="3214710" cy="547073"/>
          </a:xfrm>
          <a:prstGeom prst="rect">
            <a:avLst/>
          </a:prstGeom>
          <a:noFill/>
        </p:spPr>
        <p:txBody>
          <a:bodyPr wrap="square" rtlCol="0">
            <a:spAutoFit/>
          </a:bodyPr>
          <a:lstStyle/>
          <a:p>
            <a:pPr marL="342900" indent="-342900">
              <a:lnSpc>
                <a:spcPct val="200000"/>
              </a:lnSpc>
            </a:pPr>
            <a:r>
              <a:rPr lang="ko-KR" altLang="en-US" b="1" dirty="0" smtClean="0"/>
              <a:t>자기계발 분야</a:t>
            </a:r>
            <a:endParaRPr lang="en-US" altLang="ko-KR" b="1" dirty="0" smtClean="0"/>
          </a:p>
        </p:txBody>
      </p:sp>
      <p:sp>
        <p:nvSpPr>
          <p:cNvPr id="8" name="TextBox 7"/>
          <p:cNvSpPr txBox="1">
            <a:spLocks noChangeArrowheads="1"/>
          </p:cNvSpPr>
          <p:nvPr/>
        </p:nvSpPr>
        <p:spPr bwMode="auto">
          <a:xfrm>
            <a:off x="285720" y="1214422"/>
            <a:ext cx="8569325" cy="6032421"/>
          </a:xfrm>
          <a:prstGeom prst="rect">
            <a:avLst/>
          </a:prstGeom>
          <a:noFill/>
          <a:ln w="9525">
            <a:noFill/>
            <a:miter lim="800000"/>
            <a:headEnd/>
            <a:tailEnd/>
          </a:ln>
        </p:spPr>
        <p:txBody>
          <a:bodyPr wrap="square">
            <a:spAutoFit/>
          </a:bodyPr>
          <a:ls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a:lstStyle>
          <a:p>
            <a:pPr>
              <a:lnSpc>
                <a:spcPct val="120000"/>
              </a:lnSpc>
            </a:pPr>
            <a:r>
              <a:rPr lang="en-US" altLang="ko-KR" b="1" dirty="0" smtClean="0">
                <a:solidFill>
                  <a:srgbClr val="800000"/>
                </a:solidFill>
                <a:latin typeface="HY울릉도M" pitchFamily="18" charset="-127"/>
                <a:ea typeface="HY울릉도M" pitchFamily="18" charset="-127"/>
              </a:rPr>
              <a:t>▶</a:t>
            </a:r>
            <a:r>
              <a:rPr lang="ko-KR" altLang="en-US" b="1" dirty="0" smtClean="0">
                <a:solidFill>
                  <a:srgbClr val="800000"/>
                </a:solidFill>
                <a:latin typeface="HY울릉도M" pitchFamily="18" charset="-127"/>
                <a:ea typeface="HY울릉도M" pitchFamily="18" charset="-127"/>
              </a:rPr>
              <a:t>서비스 </a:t>
            </a:r>
            <a:r>
              <a:rPr lang="en-US" altLang="ko-KR" b="1" dirty="0" smtClean="0">
                <a:solidFill>
                  <a:srgbClr val="800000"/>
                </a:solidFill>
                <a:latin typeface="HY울릉도M" pitchFamily="18" charset="-127"/>
                <a:ea typeface="HY울릉도M" pitchFamily="18" charset="-127"/>
              </a:rPr>
              <a:t>(CS)</a:t>
            </a:r>
            <a:r>
              <a:rPr lang="ko-KR" altLang="en-US" b="1" dirty="0" smtClean="0">
                <a:solidFill>
                  <a:srgbClr val="800000"/>
                </a:solidFill>
                <a:latin typeface="HY울릉도M" pitchFamily="18" charset="-127"/>
                <a:ea typeface="HY울릉도M" pitchFamily="18" charset="-127"/>
              </a:rPr>
              <a:t>매니저 </a:t>
            </a:r>
            <a:endParaRPr lang="en-US" altLang="ko-KR" dirty="0" smtClean="0"/>
          </a:p>
          <a:p>
            <a:r>
              <a:rPr lang="en-US" altLang="ko-KR" sz="1400" dirty="0" smtClean="0">
                <a:solidFill>
                  <a:srgbClr val="000000"/>
                </a:solidFill>
                <a:latin typeface="굴림" pitchFamily="50" charset="-127"/>
                <a:ea typeface="굴림" pitchFamily="50" charset="-127"/>
              </a:rPr>
              <a:t>CS</a:t>
            </a:r>
            <a:r>
              <a:rPr lang="ko-KR" altLang="en-US" sz="1400" dirty="0" smtClean="0">
                <a:solidFill>
                  <a:srgbClr val="000000"/>
                </a:solidFill>
                <a:latin typeface="굴림" pitchFamily="50" charset="-127"/>
                <a:ea typeface="굴림" pitchFamily="50" charset="-127"/>
              </a:rPr>
              <a:t>현장에서 발생할 수 있는 각종문제의 근본원인을 규명하고 고객만족 대책을 강구하여 고객 </a:t>
            </a:r>
            <a:r>
              <a:rPr lang="ko-KR" altLang="en-US" sz="1400" dirty="0" err="1" smtClean="0">
                <a:solidFill>
                  <a:srgbClr val="000000"/>
                </a:solidFill>
                <a:latin typeface="굴림" pitchFamily="50" charset="-127"/>
                <a:ea typeface="굴림" pitchFamily="50" charset="-127"/>
              </a:rPr>
              <a:t>니즈를</a:t>
            </a:r>
            <a:r>
              <a:rPr lang="ko-KR" altLang="en-US" sz="1400" dirty="0" smtClean="0">
                <a:solidFill>
                  <a:srgbClr val="000000"/>
                </a:solidFill>
                <a:latin typeface="굴림" pitchFamily="50" charset="-127"/>
                <a:ea typeface="굴림" pitchFamily="50" charset="-127"/>
              </a:rPr>
              <a:t> 객관적으로 끌어내어 현장에서의 성과창출을 이끌어 내는 서비스 </a:t>
            </a:r>
            <a:r>
              <a:rPr lang="ko-KR" altLang="en-US" sz="1400" dirty="0" err="1" smtClean="0">
                <a:solidFill>
                  <a:srgbClr val="000000"/>
                </a:solidFill>
                <a:latin typeface="굴림" pitchFamily="50" charset="-127"/>
                <a:ea typeface="굴림" pitchFamily="50" charset="-127"/>
              </a:rPr>
              <a:t>코칭</a:t>
            </a:r>
            <a:r>
              <a:rPr lang="ko-KR" altLang="en-US" sz="1400" dirty="0" smtClean="0">
                <a:solidFill>
                  <a:srgbClr val="000000"/>
                </a:solidFill>
                <a:latin typeface="굴림" pitchFamily="50" charset="-127"/>
                <a:ea typeface="굴림" pitchFamily="50" charset="-127"/>
              </a:rPr>
              <a:t> 전문가 입니다</a:t>
            </a:r>
            <a:r>
              <a:rPr lang="en-US" altLang="ko-KR" sz="1400" dirty="0" smtClean="0">
                <a:solidFill>
                  <a:srgbClr val="000000"/>
                </a:solidFill>
                <a:latin typeface="굴림" pitchFamily="50" charset="-127"/>
                <a:ea typeface="굴림" pitchFamily="50" charset="-127"/>
              </a:rPr>
              <a:t>.</a:t>
            </a:r>
          </a:p>
          <a:p>
            <a:pPr>
              <a:lnSpc>
                <a:spcPct val="120000"/>
              </a:lnSpc>
            </a:pPr>
            <a:r>
              <a:rPr lang="en-US" altLang="ko-KR" b="1" dirty="0" smtClean="0">
                <a:solidFill>
                  <a:srgbClr val="800000"/>
                </a:solidFill>
                <a:latin typeface="HY울릉도M" pitchFamily="18" charset="-127"/>
                <a:ea typeface="HY울릉도M" pitchFamily="18" charset="-127"/>
                <a:cs typeface="한컴바탕" pitchFamily="18" charset="2"/>
              </a:rPr>
              <a:t>▶</a:t>
            </a:r>
            <a:r>
              <a:rPr lang="ko-KR" altLang="en-US" b="1" dirty="0" smtClean="0">
                <a:solidFill>
                  <a:srgbClr val="800000"/>
                </a:solidFill>
                <a:latin typeface="HY울릉도M" pitchFamily="18" charset="-127"/>
                <a:ea typeface="HY울릉도M" pitchFamily="18" charset="-127"/>
                <a:cs typeface="한컴바탕" pitchFamily="18" charset="2"/>
              </a:rPr>
              <a:t>고객만족 서비스 강사</a:t>
            </a:r>
            <a:endParaRPr lang="en-US" altLang="ko-KR" dirty="0" smtClean="0">
              <a:ea typeface="HY울릉도M" pitchFamily="18" charset="-127"/>
              <a:cs typeface="한컴바탕" pitchFamily="18" charset="2"/>
            </a:endParaRPr>
          </a:p>
          <a:p>
            <a:r>
              <a:rPr kumimoji="0" lang="en-US" altLang="ko-KR" sz="1400" dirty="0" smtClean="0">
                <a:latin typeface="굴림" pitchFamily="50" charset="-127"/>
                <a:ea typeface="굴림" pitchFamily="50" charset="-127"/>
                <a:cs typeface="한컴바탕" pitchFamily="18" charset="2"/>
              </a:rPr>
              <a:t>CS(</a:t>
            </a:r>
            <a:r>
              <a:rPr kumimoji="0" lang="ko-KR" altLang="en-US" sz="1400" dirty="0" smtClean="0">
                <a:latin typeface="굴림" pitchFamily="50" charset="-127"/>
                <a:ea typeface="굴림" pitchFamily="50" charset="-127"/>
                <a:cs typeface="한컴바탕" pitchFamily="18" charset="2"/>
              </a:rPr>
              <a:t>고객만족</a:t>
            </a:r>
            <a:r>
              <a:rPr kumimoji="0" lang="en-US" altLang="ko-KR" sz="1400" dirty="0" smtClean="0">
                <a:latin typeface="굴림" pitchFamily="50" charset="-127"/>
                <a:ea typeface="굴림" pitchFamily="50" charset="-127"/>
                <a:cs typeface="한컴바탕" pitchFamily="18" charset="2"/>
              </a:rPr>
              <a:t>)</a:t>
            </a:r>
            <a:r>
              <a:rPr kumimoji="0" lang="ko-KR" altLang="en-US" sz="1400" dirty="0" smtClean="0">
                <a:latin typeface="굴림" pitchFamily="50" charset="-127"/>
                <a:ea typeface="굴림" pitchFamily="50" charset="-127"/>
                <a:cs typeface="한컴바탕" pitchFamily="18" charset="2"/>
              </a:rPr>
              <a:t>강사로서 갖추어야 할 지식</a:t>
            </a:r>
            <a:r>
              <a:rPr kumimoji="0" lang="en-US" altLang="ko-KR" sz="1400" dirty="0" smtClean="0">
                <a:latin typeface="굴림" pitchFamily="50" charset="-127"/>
                <a:ea typeface="굴림" pitchFamily="50" charset="-127"/>
                <a:cs typeface="한컴바탕" pitchFamily="18" charset="2"/>
              </a:rPr>
              <a:t>, </a:t>
            </a:r>
            <a:r>
              <a:rPr kumimoji="0" lang="ko-KR" altLang="en-US" sz="1400" dirty="0" smtClean="0">
                <a:latin typeface="굴림" pitchFamily="50" charset="-127"/>
                <a:ea typeface="굴림" pitchFamily="50" charset="-127"/>
                <a:cs typeface="한컴바탕" pitchFamily="18" charset="2"/>
              </a:rPr>
              <a:t>기술</a:t>
            </a:r>
            <a:r>
              <a:rPr kumimoji="0" lang="en-US" altLang="ko-KR" sz="1400" dirty="0" smtClean="0">
                <a:latin typeface="굴림" pitchFamily="50" charset="-127"/>
                <a:ea typeface="굴림" pitchFamily="50" charset="-127"/>
                <a:cs typeface="한컴바탕" pitchFamily="18" charset="2"/>
              </a:rPr>
              <a:t>, </a:t>
            </a:r>
            <a:r>
              <a:rPr kumimoji="0" lang="ko-KR" altLang="en-US" sz="1400" dirty="0" smtClean="0">
                <a:latin typeface="굴림" pitchFamily="50" charset="-127"/>
                <a:ea typeface="굴림" pitchFamily="50" charset="-127"/>
                <a:cs typeface="한컴바탕" pitchFamily="18" charset="2"/>
              </a:rPr>
              <a:t>태도를 습득하여 강의 대상자의 몰입도 향상기법을 습득하여 기업체 및 관공서 고객만족 분야의 전문강사입니다</a:t>
            </a:r>
            <a:r>
              <a:rPr kumimoji="0" lang="en-US" altLang="ko-KR" sz="1400" dirty="0" smtClean="0">
                <a:latin typeface="굴림" pitchFamily="50" charset="-127"/>
                <a:ea typeface="굴림" pitchFamily="50" charset="-127"/>
                <a:cs typeface="한컴바탕" pitchFamily="18" charset="2"/>
              </a:rPr>
              <a:t>.</a:t>
            </a:r>
          </a:p>
          <a:p>
            <a:pPr>
              <a:lnSpc>
                <a:spcPct val="120000"/>
              </a:lnSpc>
            </a:pPr>
            <a:r>
              <a:rPr lang="en-US" altLang="ko-KR" b="1" dirty="0" smtClean="0">
                <a:solidFill>
                  <a:srgbClr val="800000"/>
                </a:solidFill>
                <a:latin typeface="HY울릉도M" pitchFamily="18" charset="-127"/>
                <a:ea typeface="HY울릉도M" pitchFamily="18" charset="-127"/>
              </a:rPr>
              <a:t>▶</a:t>
            </a:r>
            <a:r>
              <a:rPr lang="ko-KR" altLang="en-US" b="1" dirty="0" smtClean="0">
                <a:solidFill>
                  <a:srgbClr val="800000"/>
                </a:solidFill>
                <a:latin typeface="HY울릉도M" pitchFamily="18" charset="-127"/>
                <a:ea typeface="HY울릉도M" pitchFamily="18" charset="-127"/>
              </a:rPr>
              <a:t>커리어컨설턴트</a:t>
            </a:r>
            <a:endParaRPr lang="en-US" altLang="ko-KR" dirty="0" smtClean="0">
              <a:latin typeface="HY울릉도M" pitchFamily="18" charset="-127"/>
              <a:ea typeface="HY울릉도M" pitchFamily="18" charset="-127"/>
            </a:endParaRPr>
          </a:p>
          <a:p>
            <a:r>
              <a:rPr lang="ko-KR" altLang="en-US" sz="1400" dirty="0" smtClean="0">
                <a:solidFill>
                  <a:srgbClr val="000000"/>
                </a:solidFill>
                <a:latin typeface="맑은 고딕" pitchFamily="50" charset="-127"/>
              </a:rPr>
              <a:t>자신의 원하는 삶의 살아가는 방향을 잡아주는 과정으로 개인의 라이프스타일과 개성을 참고하여 가장 바람직한 커리어를 창조 보완하고 관리해 나가며 기업과 개인을 상대로 커리어컨설팅을 실시하여 요구되는 자원에 대응하여 필요한 역량을 갖춘 전문가 이다</a:t>
            </a:r>
            <a:r>
              <a:rPr lang="en-US" altLang="ko-KR" sz="1400" dirty="0" smtClean="0">
                <a:solidFill>
                  <a:srgbClr val="000000"/>
                </a:solidFill>
                <a:latin typeface="맑은 고딕" pitchFamily="50" charset="-127"/>
              </a:rPr>
              <a:t>.</a:t>
            </a:r>
            <a:r>
              <a:rPr lang="ko-KR" altLang="ko-KR" sz="1400" dirty="0" smtClean="0">
                <a:solidFill>
                  <a:srgbClr val="000000"/>
                </a:solidFill>
                <a:latin typeface="맑은 고딕" pitchFamily="50" charset="-127"/>
              </a:rPr>
              <a:t> </a:t>
            </a:r>
            <a:endParaRPr lang="en-US" altLang="ko-KR" sz="1400" dirty="0" smtClean="0">
              <a:solidFill>
                <a:srgbClr val="000000"/>
              </a:solidFill>
              <a:latin typeface="맑은 고딕" pitchFamily="50" charset="-127"/>
            </a:endParaRPr>
          </a:p>
          <a:p>
            <a:pPr>
              <a:lnSpc>
                <a:spcPct val="120000"/>
              </a:lnSpc>
            </a:pPr>
            <a:r>
              <a:rPr lang="en-US" altLang="ko-KR" b="1" dirty="0" smtClean="0">
                <a:solidFill>
                  <a:srgbClr val="800000"/>
                </a:solidFill>
                <a:latin typeface="HY울릉도M" pitchFamily="18" charset="-127"/>
                <a:ea typeface="HY울릉도M" pitchFamily="18" charset="-127"/>
              </a:rPr>
              <a:t>▶</a:t>
            </a:r>
            <a:r>
              <a:rPr lang="ko-KR" altLang="en-US" b="1" dirty="0" smtClean="0">
                <a:solidFill>
                  <a:srgbClr val="800000"/>
                </a:solidFill>
                <a:latin typeface="HY울릉도M" pitchFamily="18" charset="-127"/>
                <a:ea typeface="HY울릉도M" pitchFamily="18" charset="-127"/>
              </a:rPr>
              <a:t>스피치 커뮤니케이션 </a:t>
            </a:r>
            <a:r>
              <a:rPr lang="ko-KR" altLang="en-US" b="1" dirty="0" err="1" smtClean="0">
                <a:solidFill>
                  <a:srgbClr val="800000"/>
                </a:solidFill>
                <a:latin typeface="HY울릉도M" pitchFamily="18" charset="-127"/>
                <a:ea typeface="HY울릉도M" pitchFamily="18" charset="-127"/>
              </a:rPr>
              <a:t>지도사</a:t>
            </a:r>
            <a:endParaRPr lang="en-US" altLang="ko-KR" dirty="0" smtClean="0"/>
          </a:p>
          <a:p>
            <a:r>
              <a:rPr lang="ko-KR" altLang="en-US" sz="1400" dirty="0" smtClean="0">
                <a:solidFill>
                  <a:srgbClr val="000000"/>
                </a:solidFill>
                <a:latin typeface="맑은 고딕" pitchFamily="50" charset="-127"/>
              </a:rPr>
              <a:t>조직에 활력을 주는 프로그램으로서 조직이 추구하는 하나의 목적을 달성하기 위해서는 어떤 개인의 뛰어난 실력이나 능력보다는 조직 구성원 전체의 뭉쳐진 하나의 힘이 무엇보다도 중요하다는 것을 체험 학</a:t>
            </a:r>
            <a:endParaRPr lang="en-US" altLang="ko-KR" sz="1400" dirty="0" smtClean="0">
              <a:solidFill>
                <a:srgbClr val="000000"/>
              </a:solidFill>
              <a:latin typeface="맑은 고딕" pitchFamily="50" charset="-127"/>
            </a:endParaRPr>
          </a:p>
          <a:p>
            <a:pPr>
              <a:lnSpc>
                <a:spcPct val="120000"/>
              </a:lnSpc>
            </a:pPr>
            <a:r>
              <a:rPr lang="en-US" altLang="ko-KR" b="1" dirty="0" smtClean="0">
                <a:solidFill>
                  <a:srgbClr val="800000"/>
                </a:solidFill>
                <a:latin typeface="HY울릉도M" pitchFamily="18" charset="-127"/>
                <a:ea typeface="HY울릉도M" pitchFamily="18" charset="-127"/>
              </a:rPr>
              <a:t>▶</a:t>
            </a:r>
            <a:r>
              <a:rPr lang="ko-KR" altLang="en-US" b="1" dirty="0" smtClean="0">
                <a:solidFill>
                  <a:srgbClr val="800000"/>
                </a:solidFill>
                <a:latin typeface="HY울릉도M" pitchFamily="18" charset="-127"/>
                <a:ea typeface="HY울릉도M" pitchFamily="18" charset="-127"/>
              </a:rPr>
              <a:t>개인정보보호 교육강사</a:t>
            </a:r>
            <a:endParaRPr lang="en-US" altLang="ko-KR" b="1" dirty="0" smtClean="0">
              <a:solidFill>
                <a:srgbClr val="800000"/>
              </a:solidFill>
              <a:latin typeface="HY울릉도M" pitchFamily="18" charset="-127"/>
              <a:ea typeface="HY울릉도M" pitchFamily="18" charset="-127"/>
            </a:endParaRPr>
          </a:p>
          <a:p>
            <a:pPr>
              <a:lnSpc>
                <a:spcPct val="120000"/>
              </a:lnSpc>
            </a:pPr>
            <a:r>
              <a:rPr lang="ko-KR" altLang="en-US" sz="1400" dirty="0" smtClean="0">
                <a:solidFill>
                  <a:srgbClr val="000000"/>
                </a:solidFill>
                <a:latin typeface="맑은 고딕" pitchFamily="50" charset="-127"/>
              </a:rPr>
              <a:t>기업체 및 관공서 의무교육인 개인정보보호법을 강의할 수 있는 전문강사 입니다</a:t>
            </a:r>
            <a:r>
              <a:rPr lang="en-US" altLang="ko-KR" sz="1400" dirty="0" smtClean="0">
                <a:solidFill>
                  <a:srgbClr val="000000"/>
                </a:solidFill>
                <a:latin typeface="맑은 고딕" pitchFamily="50" charset="-127"/>
              </a:rPr>
              <a:t>.</a:t>
            </a:r>
            <a:r>
              <a:rPr lang="ko-KR" altLang="en-US" sz="1400" dirty="0" smtClean="0">
                <a:solidFill>
                  <a:srgbClr val="000000"/>
                </a:solidFill>
                <a:latin typeface="맑은 고딕" pitchFamily="50" charset="-127"/>
              </a:rPr>
              <a:t> </a:t>
            </a:r>
            <a:endParaRPr lang="en-US" altLang="ko-KR" sz="1400" dirty="0" smtClean="0">
              <a:solidFill>
                <a:srgbClr val="000000"/>
              </a:solidFill>
              <a:latin typeface="맑은 고딕" pitchFamily="50" charset="-127"/>
            </a:endParaRPr>
          </a:p>
          <a:p>
            <a:pPr>
              <a:lnSpc>
                <a:spcPct val="120000"/>
              </a:lnSpc>
            </a:pPr>
            <a:r>
              <a:rPr lang="en-US" altLang="ko-KR" b="1" dirty="0" smtClean="0">
                <a:solidFill>
                  <a:srgbClr val="800000"/>
                </a:solidFill>
                <a:latin typeface="HY울릉도M" pitchFamily="18" charset="-127"/>
                <a:ea typeface="HY울릉도M" pitchFamily="18" charset="-127"/>
              </a:rPr>
              <a:t>▶</a:t>
            </a:r>
            <a:r>
              <a:rPr lang="ko-KR" altLang="en-US" b="1" dirty="0" smtClean="0">
                <a:solidFill>
                  <a:srgbClr val="800000"/>
                </a:solidFill>
                <a:latin typeface="HY울릉도M" pitchFamily="18" charset="-127"/>
                <a:ea typeface="HY울릉도M" pitchFamily="18" charset="-127"/>
              </a:rPr>
              <a:t>직장내성희롱예방교육강사</a:t>
            </a:r>
            <a:endParaRPr lang="en-US" altLang="ko-KR" b="1" dirty="0" smtClean="0">
              <a:solidFill>
                <a:srgbClr val="800000"/>
              </a:solidFill>
              <a:latin typeface="HY울릉도M" pitchFamily="18" charset="-127"/>
              <a:ea typeface="HY울릉도M" pitchFamily="18" charset="-127"/>
            </a:endParaRPr>
          </a:p>
          <a:p>
            <a:pPr>
              <a:lnSpc>
                <a:spcPct val="120000"/>
              </a:lnSpc>
            </a:pPr>
            <a:r>
              <a:rPr lang="ko-KR" altLang="en-US" sz="1400" dirty="0" smtClean="0">
                <a:solidFill>
                  <a:srgbClr val="000000"/>
                </a:solidFill>
                <a:latin typeface="맑은 고딕" pitchFamily="50" charset="-127"/>
              </a:rPr>
              <a:t>기업체 의무교육인 직장내성희롱예방교육을 진행 가능한 전문강사 입니다</a:t>
            </a:r>
            <a:endParaRPr lang="en-US" altLang="ko-KR" sz="1400" dirty="0" smtClean="0">
              <a:solidFill>
                <a:srgbClr val="000000"/>
              </a:solidFill>
              <a:latin typeface="맑은 고딕" pitchFamily="50" charset="-127"/>
            </a:endParaRPr>
          </a:p>
          <a:p>
            <a:pPr>
              <a:lnSpc>
                <a:spcPct val="120000"/>
              </a:lnSpc>
            </a:pPr>
            <a:r>
              <a:rPr lang="en-US" altLang="ko-KR" b="1" dirty="0" smtClean="0">
                <a:solidFill>
                  <a:srgbClr val="800000"/>
                </a:solidFill>
                <a:latin typeface="바탕체" pitchFamily="17" charset="-127"/>
                <a:ea typeface="바탕체" pitchFamily="17" charset="-127"/>
              </a:rPr>
              <a:t>▶</a:t>
            </a:r>
            <a:r>
              <a:rPr lang="ko-KR" altLang="en-US" b="1" dirty="0" smtClean="0">
                <a:solidFill>
                  <a:srgbClr val="800000"/>
                </a:solidFill>
                <a:latin typeface="HY울릉도M" pitchFamily="18" charset="-127"/>
                <a:ea typeface="HY울릉도M" pitchFamily="18" charset="-127"/>
              </a:rPr>
              <a:t>국가공인 </a:t>
            </a:r>
            <a:r>
              <a:rPr lang="en-US" altLang="ko-KR" b="1" dirty="0" smtClean="0">
                <a:solidFill>
                  <a:srgbClr val="800000"/>
                </a:solidFill>
                <a:latin typeface="HY울릉도M" pitchFamily="18" charset="-127"/>
                <a:ea typeface="HY울릉도M" pitchFamily="18" charset="-127"/>
              </a:rPr>
              <a:t>SMAT(</a:t>
            </a:r>
            <a:r>
              <a:rPr lang="ko-KR" altLang="en-US" b="1" dirty="0" smtClean="0">
                <a:solidFill>
                  <a:srgbClr val="800000"/>
                </a:solidFill>
                <a:latin typeface="HY울릉도M" pitchFamily="18" charset="-127"/>
                <a:ea typeface="HY울릉도M" pitchFamily="18" charset="-127"/>
              </a:rPr>
              <a:t>서비스경영자격</a:t>
            </a:r>
            <a:r>
              <a:rPr lang="en-US" altLang="ko-KR" b="1" dirty="0" smtClean="0">
                <a:solidFill>
                  <a:srgbClr val="800000"/>
                </a:solidFill>
                <a:latin typeface="HY울릉도M" pitchFamily="18" charset="-127"/>
                <a:ea typeface="HY울릉도M" pitchFamily="18" charset="-127"/>
              </a:rPr>
              <a:t>)</a:t>
            </a:r>
          </a:p>
          <a:p>
            <a:pPr>
              <a:lnSpc>
                <a:spcPct val="120000"/>
              </a:lnSpc>
            </a:pPr>
            <a:r>
              <a:rPr lang="ko-KR" altLang="en-US" sz="1400" dirty="0" smtClean="0">
                <a:latin typeface="굴림" pitchFamily="50" charset="-127"/>
                <a:ea typeface="굴림" pitchFamily="50" charset="-127"/>
              </a:rPr>
              <a:t>취득 등급별로 </a:t>
            </a:r>
            <a:r>
              <a:rPr lang="ko-KR" altLang="en-US" sz="1400" dirty="0" err="1" smtClean="0">
                <a:latin typeface="굴림" pitchFamily="50" charset="-127"/>
                <a:ea typeface="굴림" pitchFamily="50" charset="-127"/>
              </a:rPr>
              <a:t>승진경로롸</a:t>
            </a:r>
            <a:r>
              <a:rPr lang="ko-KR" altLang="en-US" sz="1400" dirty="0" smtClean="0">
                <a:latin typeface="굴림" pitchFamily="50" charset="-127"/>
                <a:ea typeface="굴림" pitchFamily="50" charset="-127"/>
              </a:rPr>
              <a:t> 연계 되어 있어 기업</a:t>
            </a:r>
            <a:r>
              <a:rPr lang="en-US" altLang="ko-KR" sz="1400" dirty="0" smtClean="0">
                <a:latin typeface="굴림" pitchFamily="50" charset="-127"/>
                <a:ea typeface="굴림" pitchFamily="50" charset="-127"/>
              </a:rPr>
              <a:t>(</a:t>
            </a:r>
            <a:r>
              <a:rPr lang="ko-KR" altLang="en-US" sz="1400" dirty="0" smtClean="0">
                <a:latin typeface="굴림" pitchFamily="50" charset="-127"/>
                <a:ea typeface="굴림" pitchFamily="50" charset="-127"/>
              </a:rPr>
              <a:t>관에서 활용도가 </a:t>
            </a:r>
            <a:r>
              <a:rPr lang="ko-KR" altLang="en-US" sz="1400" dirty="0" err="1" smtClean="0">
                <a:latin typeface="굴림" pitchFamily="50" charset="-127"/>
                <a:ea typeface="굴림" pitchFamily="50" charset="-127"/>
              </a:rPr>
              <a:t>높은자격시험이고</a:t>
            </a:r>
            <a:r>
              <a:rPr lang="ko-KR" altLang="en-US" sz="1400" dirty="0" smtClean="0">
                <a:latin typeface="굴림" pitchFamily="50" charset="-127"/>
                <a:ea typeface="굴림" pitchFamily="50" charset="-127"/>
              </a:rPr>
              <a:t> </a:t>
            </a:r>
            <a:r>
              <a:rPr lang="en-US" altLang="ko-KR" sz="1400" dirty="0" smtClean="0">
                <a:latin typeface="굴림" pitchFamily="50" charset="-127"/>
                <a:ea typeface="굴림" pitchFamily="50" charset="-127"/>
              </a:rPr>
              <a:t>) </a:t>
            </a:r>
            <a:r>
              <a:rPr lang="ko-KR" altLang="en-US" sz="1400" dirty="0" smtClean="0">
                <a:latin typeface="굴림" pitchFamily="50" charset="-127"/>
                <a:ea typeface="굴림" pitchFamily="50" charset="-127"/>
              </a:rPr>
              <a:t>또한</a:t>
            </a:r>
            <a:r>
              <a:rPr lang="en-US" altLang="ko-KR" sz="1400" dirty="0" smtClean="0">
                <a:latin typeface="굴림" pitchFamily="50" charset="-127"/>
                <a:ea typeface="굴림" pitchFamily="50" charset="-127"/>
              </a:rPr>
              <a:t>, (</a:t>
            </a:r>
            <a:r>
              <a:rPr lang="ko-KR" altLang="en-US" sz="1400" dirty="0" err="1" smtClean="0">
                <a:latin typeface="굴림" pitchFamily="50" charset="-127"/>
                <a:ea typeface="굴림" pitchFamily="50" charset="-127"/>
              </a:rPr>
              <a:t>관공</a:t>
            </a:r>
            <a:r>
              <a:rPr lang="en-US" altLang="ko-KR" sz="1400" dirty="0" smtClean="0">
                <a:latin typeface="굴림" pitchFamily="50" charset="-127"/>
                <a:ea typeface="굴림" pitchFamily="50" charset="-127"/>
              </a:rPr>
              <a:t>.</a:t>
            </a:r>
            <a:r>
              <a:rPr lang="ko-KR" altLang="en-US" sz="1400" dirty="0" smtClean="0">
                <a:latin typeface="굴림" pitchFamily="50" charset="-127"/>
                <a:ea typeface="굴림" pitchFamily="50" charset="-127"/>
              </a:rPr>
              <a:t>항공</a:t>
            </a:r>
            <a:endParaRPr lang="en-US" altLang="ko-KR" sz="1400" dirty="0" smtClean="0">
              <a:latin typeface="굴림" pitchFamily="50" charset="-127"/>
              <a:ea typeface="굴림" pitchFamily="50" charset="-127"/>
            </a:endParaRPr>
          </a:p>
          <a:p>
            <a:pPr>
              <a:lnSpc>
                <a:spcPct val="120000"/>
              </a:lnSpc>
            </a:pPr>
            <a:r>
              <a:rPr lang="en-US" altLang="ko-KR" sz="1400" dirty="0" smtClean="0">
                <a:latin typeface="굴림" pitchFamily="50" charset="-127"/>
                <a:ea typeface="굴림" pitchFamily="50" charset="-127"/>
              </a:rPr>
              <a:t>.</a:t>
            </a:r>
            <a:r>
              <a:rPr lang="ko-KR" altLang="en-US" sz="1400" dirty="0" smtClean="0">
                <a:latin typeface="굴림" pitchFamily="50" charset="-127"/>
                <a:ea typeface="굴림" pitchFamily="50" charset="-127"/>
              </a:rPr>
              <a:t>의료</a:t>
            </a:r>
            <a:r>
              <a:rPr lang="en-US" altLang="ko-KR" sz="1400" dirty="0" smtClean="0">
                <a:latin typeface="굴림" pitchFamily="50" charset="-127"/>
                <a:ea typeface="굴림" pitchFamily="50" charset="-127"/>
              </a:rPr>
              <a:t>.</a:t>
            </a:r>
            <a:r>
              <a:rPr lang="ko-KR" altLang="en-US" sz="1400" dirty="0" smtClean="0">
                <a:latin typeface="굴림" pitchFamily="50" charset="-127"/>
                <a:ea typeface="굴림" pitchFamily="50" charset="-127"/>
              </a:rPr>
              <a:t>보건</a:t>
            </a:r>
            <a:r>
              <a:rPr lang="en-US" altLang="ko-KR" sz="1400" dirty="0" smtClean="0">
                <a:latin typeface="굴림" pitchFamily="50" charset="-127"/>
                <a:ea typeface="굴림" pitchFamily="50" charset="-127"/>
              </a:rPr>
              <a:t>,</a:t>
            </a:r>
            <a:r>
              <a:rPr lang="ko-KR" altLang="en-US" sz="1400" dirty="0" smtClean="0">
                <a:latin typeface="굴림" pitchFamily="50" charset="-127"/>
                <a:ea typeface="굴림" pitchFamily="50" charset="-127"/>
              </a:rPr>
              <a:t>금융</a:t>
            </a:r>
            <a:r>
              <a:rPr lang="en-US" altLang="ko-KR" sz="1400" dirty="0" smtClean="0">
                <a:latin typeface="굴림" pitchFamily="50" charset="-127"/>
                <a:ea typeface="굴림" pitchFamily="50" charset="-127"/>
              </a:rPr>
              <a:t>.</a:t>
            </a:r>
            <a:r>
              <a:rPr lang="ko-KR" altLang="en-US" sz="1400" dirty="0" smtClean="0">
                <a:latin typeface="굴림" pitchFamily="50" charset="-127"/>
                <a:ea typeface="굴림" pitchFamily="50" charset="-127"/>
              </a:rPr>
              <a:t>보험</a:t>
            </a:r>
            <a:r>
              <a:rPr lang="en-US" altLang="ko-KR" sz="1400" dirty="0" smtClean="0">
                <a:latin typeface="굴림" pitchFamily="50" charset="-127"/>
                <a:ea typeface="굴림" pitchFamily="50" charset="-127"/>
              </a:rPr>
              <a:t>,</a:t>
            </a:r>
            <a:r>
              <a:rPr lang="ko-KR" altLang="en-US" sz="1400" dirty="0" smtClean="0">
                <a:latin typeface="굴림" pitchFamily="50" charset="-127"/>
                <a:ea typeface="굴림" pitchFamily="50" charset="-127"/>
              </a:rPr>
              <a:t>유통</a:t>
            </a:r>
            <a:r>
              <a:rPr lang="en-US" altLang="ko-KR" sz="1400" dirty="0" smtClean="0">
                <a:latin typeface="굴림" pitchFamily="50" charset="-127"/>
                <a:ea typeface="굴림" pitchFamily="50" charset="-127"/>
              </a:rPr>
              <a:t>.</a:t>
            </a:r>
            <a:r>
              <a:rPr lang="ko-KR" altLang="en-US" sz="1400" dirty="0" smtClean="0">
                <a:latin typeface="굴림" pitchFamily="50" charset="-127"/>
                <a:ea typeface="굴림" pitchFamily="50" charset="-127"/>
              </a:rPr>
              <a:t>물류</a:t>
            </a:r>
            <a:r>
              <a:rPr lang="en-US" altLang="ko-KR" sz="1400" dirty="0" smtClean="0">
                <a:latin typeface="굴림" pitchFamily="50" charset="-127"/>
                <a:ea typeface="굴림" pitchFamily="50" charset="-127"/>
              </a:rPr>
              <a:t>,</a:t>
            </a:r>
            <a:r>
              <a:rPr lang="ko-KR" altLang="en-US" sz="1400" dirty="0" smtClean="0">
                <a:latin typeface="굴림" pitchFamily="50" charset="-127"/>
                <a:ea typeface="굴림" pitchFamily="50" charset="-127"/>
              </a:rPr>
              <a:t>미용</a:t>
            </a:r>
            <a:r>
              <a:rPr lang="en-US" altLang="ko-KR" sz="1400" dirty="0" smtClean="0">
                <a:latin typeface="굴림" pitchFamily="50" charset="-127"/>
                <a:ea typeface="굴림" pitchFamily="50" charset="-127"/>
              </a:rPr>
              <a:t>.</a:t>
            </a:r>
            <a:r>
              <a:rPr lang="ko-KR" altLang="en-US" sz="1400" dirty="0" err="1" smtClean="0">
                <a:latin typeface="굴림" pitchFamily="50" charset="-127"/>
                <a:ea typeface="굴림" pitchFamily="50" charset="-127"/>
              </a:rPr>
              <a:t>뷰티</a:t>
            </a:r>
            <a:r>
              <a:rPr lang="en-US" altLang="ko-KR" sz="1400" dirty="0" smtClean="0">
                <a:latin typeface="굴림" pitchFamily="50" charset="-127"/>
                <a:ea typeface="굴림" pitchFamily="50" charset="-127"/>
              </a:rPr>
              <a:t>,</a:t>
            </a:r>
            <a:r>
              <a:rPr lang="ko-KR" altLang="en-US" sz="1400" dirty="0" smtClean="0">
                <a:latin typeface="굴림" pitchFamily="50" charset="-127"/>
                <a:ea typeface="굴림" pitchFamily="50" charset="-127"/>
              </a:rPr>
              <a:t>공공</a:t>
            </a:r>
            <a:r>
              <a:rPr lang="en-US" altLang="ko-KR" sz="1400" dirty="0" smtClean="0">
                <a:latin typeface="굴림" pitchFamily="50" charset="-127"/>
                <a:ea typeface="굴림" pitchFamily="50" charset="-127"/>
              </a:rPr>
              <a:t>.</a:t>
            </a:r>
            <a:r>
              <a:rPr lang="ko-KR" altLang="en-US" sz="1400" dirty="0" smtClean="0">
                <a:latin typeface="굴림" pitchFamily="50" charset="-127"/>
                <a:ea typeface="굴림" pitchFamily="50" charset="-127"/>
              </a:rPr>
              <a:t>행정 등 유망서비스 산업에서 </a:t>
            </a:r>
            <a:r>
              <a:rPr lang="en-US" altLang="ko-KR" sz="1400" dirty="0" smtClean="0">
                <a:latin typeface="굴림" pitchFamily="50" charset="-127"/>
                <a:ea typeface="굴림" pitchFamily="50" charset="-127"/>
              </a:rPr>
              <a:t>HRD(</a:t>
            </a:r>
            <a:r>
              <a:rPr lang="ko-KR" altLang="en-US" sz="1400" dirty="0" smtClean="0">
                <a:latin typeface="굴림" pitchFamily="50" charset="-127"/>
                <a:ea typeface="굴림" pitchFamily="50" charset="-127"/>
              </a:rPr>
              <a:t>채용</a:t>
            </a:r>
            <a:r>
              <a:rPr lang="en-US" altLang="ko-KR" sz="1400" dirty="0" smtClean="0">
                <a:latin typeface="굴림" pitchFamily="50" charset="-127"/>
                <a:ea typeface="굴림" pitchFamily="50" charset="-127"/>
              </a:rPr>
              <a:t>,</a:t>
            </a:r>
            <a:r>
              <a:rPr lang="ko-KR" altLang="en-US" sz="1400" dirty="0" smtClean="0">
                <a:latin typeface="굴림" pitchFamily="50" charset="-127"/>
                <a:ea typeface="굴림" pitchFamily="50" charset="-127"/>
              </a:rPr>
              <a:t>평가</a:t>
            </a:r>
            <a:r>
              <a:rPr lang="en-US" altLang="ko-KR" sz="1400" dirty="0" smtClean="0">
                <a:latin typeface="굴림" pitchFamily="50" charset="-127"/>
                <a:ea typeface="굴림" pitchFamily="50" charset="-127"/>
              </a:rPr>
              <a:t>)</a:t>
            </a:r>
            <a:r>
              <a:rPr lang="ko-KR" altLang="en-US" sz="1400" dirty="0" smtClean="0">
                <a:latin typeface="굴림" pitchFamily="50" charset="-127"/>
                <a:ea typeface="굴림" pitchFamily="50" charset="-127"/>
              </a:rPr>
              <a:t>및</a:t>
            </a:r>
            <a:endParaRPr lang="en-US" altLang="ko-KR" sz="1400" dirty="0" smtClean="0">
              <a:latin typeface="굴림" pitchFamily="50" charset="-127"/>
              <a:ea typeface="굴림" pitchFamily="50" charset="-127"/>
            </a:endParaRPr>
          </a:p>
          <a:p>
            <a:pPr>
              <a:lnSpc>
                <a:spcPct val="120000"/>
              </a:lnSpc>
            </a:pPr>
            <a:r>
              <a:rPr lang="en-US" altLang="ko-KR" sz="1400" dirty="0" smtClean="0">
                <a:latin typeface="굴림" pitchFamily="50" charset="-127"/>
                <a:ea typeface="굴림" pitchFamily="50" charset="-127"/>
              </a:rPr>
              <a:t> HRD(</a:t>
            </a:r>
            <a:r>
              <a:rPr lang="ko-KR" altLang="en-US" sz="1400" dirty="0" smtClean="0">
                <a:latin typeface="굴림" pitchFamily="50" charset="-127"/>
                <a:ea typeface="굴림" pitchFamily="50" charset="-127"/>
              </a:rPr>
              <a:t>교육</a:t>
            </a:r>
            <a:r>
              <a:rPr lang="en-US" altLang="ko-KR" sz="1400" dirty="0" smtClean="0">
                <a:latin typeface="굴림" pitchFamily="50" charset="-127"/>
                <a:ea typeface="굴림" pitchFamily="50" charset="-127"/>
              </a:rPr>
              <a:t>,</a:t>
            </a:r>
            <a:r>
              <a:rPr lang="ko-KR" altLang="en-US" sz="1400" dirty="0" smtClean="0">
                <a:latin typeface="굴림" pitchFamily="50" charset="-127"/>
                <a:ea typeface="굴림" pitchFamily="50" charset="-127"/>
              </a:rPr>
              <a:t>훈련</a:t>
            </a:r>
            <a:r>
              <a:rPr lang="en-US" altLang="ko-KR" sz="1400" dirty="0" smtClean="0">
                <a:latin typeface="굴림" pitchFamily="50" charset="-127"/>
                <a:ea typeface="굴림" pitchFamily="50" charset="-127"/>
              </a:rPr>
              <a:t>)</a:t>
            </a:r>
            <a:r>
              <a:rPr lang="ko-KR" altLang="en-US" sz="1400" dirty="0" smtClean="0">
                <a:latin typeface="굴림" pitchFamily="50" charset="-127"/>
                <a:ea typeface="굴림" pitchFamily="50" charset="-127"/>
              </a:rPr>
              <a:t>기준으로 활용 가능합니다</a:t>
            </a:r>
            <a:r>
              <a:rPr lang="en-US" altLang="ko-KR" sz="1400" dirty="0" smtClean="0">
                <a:latin typeface="굴림" pitchFamily="50" charset="-127"/>
                <a:ea typeface="굴림" pitchFamily="50" charset="-127"/>
              </a:rPr>
              <a:t>.</a:t>
            </a:r>
          </a:p>
          <a:p>
            <a:pPr>
              <a:lnSpc>
                <a:spcPct val="120000"/>
              </a:lnSpc>
            </a:pPr>
            <a:r>
              <a:rPr lang="en-US" altLang="ko-KR" sz="1400" dirty="0" smtClean="0">
                <a:solidFill>
                  <a:srgbClr val="000000"/>
                </a:solidFill>
                <a:latin typeface="굴림" pitchFamily="50" charset="-127"/>
                <a:ea typeface="굴림" pitchFamily="50" charset="-127"/>
              </a:rPr>
              <a:t>.</a:t>
            </a:r>
            <a:r>
              <a:rPr lang="ko-KR" altLang="en-US" sz="1400" dirty="0" smtClean="0">
                <a:solidFill>
                  <a:srgbClr val="000000"/>
                </a:solidFill>
                <a:latin typeface="굴림" pitchFamily="50" charset="-127"/>
                <a:ea typeface="굴림" pitchFamily="50" charset="-127"/>
              </a:rPr>
              <a:t> </a:t>
            </a:r>
            <a:endParaRPr lang="en-US" altLang="ko-KR" sz="1400" dirty="0" smtClean="0">
              <a:solidFill>
                <a:srgbClr val="000000"/>
              </a:solidFill>
              <a:latin typeface="굴림" pitchFamily="50" charset="-127"/>
              <a:ea typeface="굴림" pitchFamily="50" charset="-127"/>
            </a:endParaRPr>
          </a:p>
        </p:txBody>
      </p:sp>
      <p:sp>
        <p:nvSpPr>
          <p:cNvPr id="11" name="Text Box 16"/>
          <p:cNvSpPr txBox="1">
            <a:spLocks noChangeArrowheads="1"/>
          </p:cNvSpPr>
          <p:nvPr/>
        </p:nvSpPr>
        <p:spPr bwMode="auto">
          <a:xfrm>
            <a:off x="6516216" y="332656"/>
            <a:ext cx="2280885" cy="461665"/>
          </a:xfrm>
          <a:prstGeom prst="rect">
            <a:avLst/>
          </a:prstGeom>
          <a:noFill/>
          <a:ln w="9525">
            <a:noFill/>
            <a:miter lim="800000"/>
            <a:headEnd/>
            <a:tailEnd/>
          </a:ln>
          <a:effectLst/>
        </p:spPr>
        <p:txBody>
          <a:bodyPr wrap="square">
            <a:spAutoFit/>
          </a:bodyPr>
          <a:ls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a:lstStyle>
          <a:p>
            <a:pPr>
              <a:defRPr/>
            </a:pPr>
            <a:r>
              <a:rPr lang="ko-KR" altLang="en-US" sz="2400" b="1" dirty="0" smtClean="0">
                <a:solidFill>
                  <a:srgbClr val="053989"/>
                </a:solidFill>
                <a:effectLst>
                  <a:outerShdw blurRad="38100" dist="38100" dir="2700000" algn="tl">
                    <a:srgbClr val="C0C0C0"/>
                  </a:outerShdw>
                </a:effectLst>
                <a:latin typeface="HY울릉도M" pitchFamily="18" charset="-127"/>
                <a:ea typeface="HY울릉도M" pitchFamily="18" charset="-127"/>
              </a:rPr>
              <a:t>운영자격과정</a:t>
            </a:r>
            <a:endParaRPr lang="ko-KR" altLang="en-US" sz="2400" b="1" dirty="0">
              <a:solidFill>
                <a:srgbClr val="053989"/>
              </a:solidFill>
              <a:effectLst>
                <a:outerShdw blurRad="38100" dist="38100" dir="2700000" algn="tl">
                  <a:srgbClr val="C0C0C0"/>
                </a:outerShdw>
              </a:effectLst>
              <a:latin typeface="HY울릉도M" pitchFamily="18" charset="-127"/>
              <a:ea typeface="HY울릉도M" pitchFamily="18" charset="-127"/>
            </a:endParaRPr>
          </a:p>
        </p:txBody>
      </p:sp>
      <p:pic>
        <p:nvPicPr>
          <p:cNvPr id="12" name="Picture 4" descr="D:\바탕화면 8.30\한국교육진흥원 로고.JP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012160" y="332656"/>
            <a:ext cx="586395" cy="527637"/>
          </a:xfrm>
          <a:prstGeom prst="rect">
            <a:avLst/>
          </a:prstGeom>
          <a:noFill/>
          <a:ln w="9525">
            <a:noFill/>
            <a:miter lim="800000"/>
            <a:headEnd/>
            <a:tailEnd/>
          </a:ln>
        </p:spPr>
      </p:pic>
      <p:sp>
        <p:nvSpPr>
          <p:cNvPr id="13" name="직사각형 12"/>
          <p:cNvSpPr/>
          <p:nvPr/>
        </p:nvSpPr>
        <p:spPr>
          <a:xfrm>
            <a:off x="6084168" y="836712"/>
            <a:ext cx="2520280" cy="45719"/>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ko-KR"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그림 5" descr="제목 없음-2.png"/>
          <p:cNvPicPr>
            <a:picLocks noChangeAspect="1"/>
          </p:cNvPicPr>
          <p:nvPr/>
        </p:nvPicPr>
        <p:blipFill>
          <a:blip r:embed="rId2" cstate="print">
            <a:duotone>
              <a:prstClr val="black"/>
              <a:schemeClr val="accent4">
                <a:tint val="45000"/>
                <a:satMod val="400000"/>
              </a:schemeClr>
            </a:duotone>
          </a:blip>
          <a:srcRect l="92188" t="75000"/>
          <a:stretch>
            <a:fillRect/>
          </a:stretch>
        </p:blipFill>
        <p:spPr>
          <a:xfrm rot="10800000">
            <a:off x="-23799" y="6143644"/>
            <a:ext cx="595270" cy="714356"/>
          </a:xfrm>
          <a:prstGeom prst="rect">
            <a:avLst/>
          </a:prstGeom>
        </p:spPr>
      </p:pic>
      <p:pic>
        <p:nvPicPr>
          <p:cNvPr id="9" name="그림 8" descr="그림1.png"/>
          <p:cNvPicPr>
            <a:picLocks noChangeAspect="1"/>
          </p:cNvPicPr>
          <p:nvPr/>
        </p:nvPicPr>
        <p:blipFill>
          <a:blip r:embed="rId3" cstate="print">
            <a:clrChange>
              <a:clrFrom>
                <a:srgbClr val="FFFFFF"/>
              </a:clrFrom>
              <a:clrTo>
                <a:srgbClr val="FFFFFF">
                  <a:alpha val="0"/>
                </a:srgbClr>
              </a:clrTo>
            </a:clrChange>
          </a:blip>
          <a:stretch>
            <a:fillRect/>
          </a:stretch>
        </p:blipFill>
        <p:spPr>
          <a:xfrm>
            <a:off x="-36512" y="0"/>
            <a:ext cx="9180512" cy="6721022"/>
          </a:xfrm>
          <a:prstGeom prst="rect">
            <a:avLst/>
          </a:prstGeom>
        </p:spPr>
      </p:pic>
      <p:graphicFrame>
        <p:nvGraphicFramePr>
          <p:cNvPr id="13" name="다이어그램 12"/>
          <p:cNvGraphicFramePr/>
          <p:nvPr/>
        </p:nvGraphicFramePr>
        <p:xfrm>
          <a:off x="467544" y="1340768"/>
          <a:ext cx="8064896" cy="273630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5" name="TextBox 14"/>
          <p:cNvSpPr txBox="1"/>
          <p:nvPr/>
        </p:nvSpPr>
        <p:spPr>
          <a:xfrm>
            <a:off x="539552" y="4077072"/>
            <a:ext cx="1584176" cy="1944216"/>
          </a:xfrm>
          <a:prstGeom prst="rect">
            <a:avLst/>
          </a:prstGeom>
        </p:spPr>
        <p:style>
          <a:lnRef idx="2">
            <a:schemeClr val="accent2"/>
          </a:lnRef>
          <a:fillRef idx="1">
            <a:schemeClr val="lt1"/>
          </a:fillRef>
          <a:effectRef idx="0">
            <a:schemeClr val="accent2"/>
          </a:effectRef>
          <a:fontRef idx="minor">
            <a:schemeClr val="dk1"/>
          </a:fontRef>
        </p:style>
        <p:txBody>
          <a:bodyPr wrap="square" rtlCol="0" anchor="ctr" anchorCtr="0">
            <a:noAutofit/>
          </a:bodyPr>
          <a:lstStyle/>
          <a:p>
            <a:pPr algn="ctr">
              <a:lnSpc>
                <a:spcPct val="150000"/>
              </a:lnSpc>
            </a:pPr>
            <a:r>
              <a:rPr lang="ko-KR" altLang="en-US" sz="1600" b="1" dirty="0" smtClean="0">
                <a:latin typeface="굴림" pitchFamily="50" charset="-127"/>
                <a:ea typeface="굴림" pitchFamily="50" charset="-127"/>
              </a:rPr>
              <a:t>과별 단체 응시</a:t>
            </a:r>
            <a:endParaRPr lang="en-US" altLang="ko-KR" sz="1600" b="1" dirty="0" smtClean="0">
              <a:latin typeface="굴림" pitchFamily="50" charset="-127"/>
              <a:ea typeface="굴림" pitchFamily="50" charset="-127"/>
            </a:endParaRPr>
          </a:p>
          <a:p>
            <a:pPr algn="ctr">
              <a:lnSpc>
                <a:spcPct val="150000"/>
              </a:lnSpc>
            </a:pPr>
            <a:r>
              <a:rPr lang="ko-KR" altLang="en-US" sz="1600" b="1" dirty="0" smtClean="0">
                <a:latin typeface="굴림" pitchFamily="50" charset="-127"/>
                <a:ea typeface="굴림" pitchFamily="50" charset="-127"/>
              </a:rPr>
              <a:t>현장 출장 접수</a:t>
            </a:r>
            <a:endParaRPr lang="en-US" altLang="ko-KR" sz="1600" b="1" dirty="0" smtClean="0">
              <a:latin typeface="굴림" pitchFamily="50" charset="-127"/>
              <a:ea typeface="굴림" pitchFamily="50" charset="-127"/>
            </a:endParaRPr>
          </a:p>
          <a:p>
            <a:pPr algn="ctr">
              <a:lnSpc>
                <a:spcPct val="150000"/>
              </a:lnSpc>
            </a:pPr>
            <a:r>
              <a:rPr lang="ko-KR" altLang="en-US" sz="1600" b="1" dirty="0" smtClean="0">
                <a:latin typeface="굴림" pitchFamily="50" charset="-127"/>
                <a:ea typeface="굴림" pitchFamily="50" charset="-127"/>
              </a:rPr>
              <a:t>기출문제 배부</a:t>
            </a:r>
            <a:endParaRPr lang="ko-KR" altLang="en-US" sz="1600" b="1" dirty="0">
              <a:latin typeface="굴림" pitchFamily="50" charset="-127"/>
              <a:ea typeface="굴림" pitchFamily="50" charset="-127"/>
            </a:endParaRPr>
          </a:p>
        </p:txBody>
      </p:sp>
      <p:cxnSp>
        <p:nvCxnSpPr>
          <p:cNvPr id="17" name="직선 화살표 연결선 16"/>
          <p:cNvCxnSpPr>
            <a:endCxn id="15" idx="0"/>
          </p:cNvCxnSpPr>
          <p:nvPr/>
        </p:nvCxnSpPr>
        <p:spPr>
          <a:xfrm rot="5400000">
            <a:off x="900386" y="3645024"/>
            <a:ext cx="863302" cy="794"/>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sp>
        <p:nvSpPr>
          <p:cNvPr id="21" name="TextBox 20"/>
          <p:cNvSpPr txBox="1"/>
          <p:nvPr/>
        </p:nvSpPr>
        <p:spPr>
          <a:xfrm>
            <a:off x="2699792" y="4076278"/>
            <a:ext cx="1584176" cy="1945010"/>
          </a:xfrm>
          <a:prstGeom prst="rect">
            <a:avLst/>
          </a:prstGeom>
        </p:spPr>
        <p:style>
          <a:lnRef idx="2">
            <a:schemeClr val="accent3"/>
          </a:lnRef>
          <a:fillRef idx="1">
            <a:schemeClr val="lt1"/>
          </a:fillRef>
          <a:effectRef idx="0">
            <a:schemeClr val="accent3"/>
          </a:effectRef>
          <a:fontRef idx="minor">
            <a:schemeClr val="dk1"/>
          </a:fontRef>
        </p:style>
        <p:txBody>
          <a:bodyPr wrap="square" rtlCol="0" anchor="ctr" anchorCtr="0">
            <a:noAutofit/>
          </a:bodyPr>
          <a:lstStyle/>
          <a:p>
            <a:pPr algn="ctr">
              <a:lnSpc>
                <a:spcPct val="150000"/>
              </a:lnSpc>
            </a:pPr>
            <a:r>
              <a:rPr lang="ko-KR" altLang="en-US" sz="1600" b="1" dirty="0" smtClean="0">
                <a:latin typeface="굴림" pitchFamily="50" charset="-127"/>
                <a:ea typeface="굴림" pitchFamily="50" charset="-127"/>
              </a:rPr>
              <a:t>자격전문교육</a:t>
            </a:r>
            <a:endParaRPr lang="en-US" altLang="ko-KR" sz="1600" b="1" dirty="0" smtClean="0">
              <a:latin typeface="굴림" pitchFamily="50" charset="-127"/>
              <a:ea typeface="굴림" pitchFamily="50" charset="-127"/>
            </a:endParaRPr>
          </a:p>
          <a:p>
            <a:pPr algn="ctr">
              <a:lnSpc>
                <a:spcPct val="150000"/>
              </a:lnSpc>
            </a:pPr>
            <a:r>
              <a:rPr lang="ko-KR" altLang="en-US" sz="1600" b="1" dirty="0" smtClean="0">
                <a:latin typeface="굴림" pitchFamily="50" charset="-127"/>
                <a:ea typeface="굴림" pitchFamily="50" charset="-127"/>
              </a:rPr>
              <a:t>출강 실시</a:t>
            </a:r>
            <a:endParaRPr lang="en-US" altLang="ko-KR" sz="1600" b="1" dirty="0" smtClean="0">
              <a:latin typeface="굴림" pitchFamily="50" charset="-127"/>
              <a:ea typeface="굴림" pitchFamily="50" charset="-127"/>
            </a:endParaRPr>
          </a:p>
          <a:p>
            <a:pPr algn="ctr">
              <a:lnSpc>
                <a:spcPct val="150000"/>
              </a:lnSpc>
            </a:pPr>
            <a:r>
              <a:rPr lang="en-US" altLang="ko-KR" sz="1400" b="1" dirty="0" smtClean="0">
                <a:solidFill>
                  <a:srgbClr val="FF0000"/>
                </a:solidFill>
                <a:latin typeface="굴림" pitchFamily="50" charset="-127"/>
                <a:ea typeface="굴림" pitchFamily="50" charset="-127"/>
              </a:rPr>
              <a:t>*</a:t>
            </a:r>
            <a:r>
              <a:rPr lang="ko-KR" altLang="en-US" sz="1400" b="1" dirty="0" smtClean="0">
                <a:solidFill>
                  <a:srgbClr val="FF0000"/>
                </a:solidFill>
                <a:latin typeface="굴림" pitchFamily="50" charset="-127"/>
                <a:ea typeface="굴림" pitchFamily="50" charset="-127"/>
              </a:rPr>
              <a:t>전공교과에 따라 교육 조율가능</a:t>
            </a:r>
            <a:endParaRPr lang="ko-KR" altLang="en-US" sz="1400" b="1" dirty="0">
              <a:solidFill>
                <a:srgbClr val="FF0000"/>
              </a:solidFill>
              <a:latin typeface="굴림" pitchFamily="50" charset="-127"/>
              <a:ea typeface="굴림" pitchFamily="50" charset="-127"/>
            </a:endParaRPr>
          </a:p>
        </p:txBody>
      </p:sp>
      <p:cxnSp>
        <p:nvCxnSpPr>
          <p:cNvPr id="22" name="직선 화살표 연결선 21"/>
          <p:cNvCxnSpPr>
            <a:endCxn id="21" idx="0"/>
          </p:cNvCxnSpPr>
          <p:nvPr/>
        </p:nvCxnSpPr>
        <p:spPr>
          <a:xfrm rot="5400000">
            <a:off x="3060626" y="3644230"/>
            <a:ext cx="863302" cy="794"/>
          </a:xfrm>
          <a:prstGeom prst="straightConnector1">
            <a:avLst/>
          </a:prstGeom>
          <a:ln w="38100">
            <a:tailEnd type="arrow"/>
          </a:ln>
        </p:spPr>
        <p:style>
          <a:lnRef idx="1">
            <a:schemeClr val="accent3"/>
          </a:lnRef>
          <a:fillRef idx="0">
            <a:schemeClr val="accent3"/>
          </a:fillRef>
          <a:effectRef idx="0">
            <a:schemeClr val="accent3"/>
          </a:effectRef>
          <a:fontRef idx="minor">
            <a:schemeClr val="tx1"/>
          </a:fontRef>
        </p:style>
      </p:cxnSp>
      <p:sp>
        <p:nvSpPr>
          <p:cNvPr id="23" name="TextBox 22"/>
          <p:cNvSpPr txBox="1"/>
          <p:nvPr/>
        </p:nvSpPr>
        <p:spPr>
          <a:xfrm>
            <a:off x="4788024" y="4076278"/>
            <a:ext cx="1584176" cy="1945010"/>
          </a:xfrm>
          <a:prstGeom prst="rect">
            <a:avLst/>
          </a:prstGeom>
        </p:spPr>
        <p:style>
          <a:lnRef idx="2">
            <a:schemeClr val="accent4"/>
          </a:lnRef>
          <a:fillRef idx="1">
            <a:schemeClr val="lt1"/>
          </a:fillRef>
          <a:effectRef idx="0">
            <a:schemeClr val="accent4"/>
          </a:effectRef>
          <a:fontRef idx="minor">
            <a:schemeClr val="dk1"/>
          </a:fontRef>
        </p:style>
        <p:txBody>
          <a:bodyPr wrap="square" rtlCol="0" anchor="ctr" anchorCtr="0">
            <a:noAutofit/>
          </a:bodyPr>
          <a:lstStyle/>
          <a:p>
            <a:pPr algn="ctr">
              <a:lnSpc>
                <a:spcPct val="150000"/>
              </a:lnSpc>
            </a:pPr>
            <a:r>
              <a:rPr lang="ko-KR" altLang="en-US" sz="1600" b="1" dirty="0" smtClean="0">
                <a:latin typeface="굴림" pitchFamily="50" charset="-127"/>
                <a:ea typeface="굴림" pitchFamily="50" charset="-127"/>
              </a:rPr>
              <a:t>해당학교 </a:t>
            </a:r>
            <a:endParaRPr lang="en-US" altLang="ko-KR" sz="1600" b="1" dirty="0" smtClean="0">
              <a:latin typeface="굴림" pitchFamily="50" charset="-127"/>
              <a:ea typeface="굴림" pitchFamily="50" charset="-127"/>
            </a:endParaRPr>
          </a:p>
          <a:p>
            <a:pPr algn="ctr">
              <a:lnSpc>
                <a:spcPct val="150000"/>
              </a:lnSpc>
            </a:pPr>
            <a:r>
              <a:rPr lang="ko-KR" altLang="en-US" sz="1600" b="1" dirty="0" smtClean="0">
                <a:latin typeface="굴림" pitchFamily="50" charset="-127"/>
                <a:ea typeface="굴림" pitchFamily="50" charset="-127"/>
              </a:rPr>
              <a:t>검정장소</a:t>
            </a:r>
            <a:endParaRPr lang="en-US" altLang="ko-KR" sz="1600" b="1" dirty="0" smtClean="0">
              <a:latin typeface="굴림" pitchFamily="50" charset="-127"/>
              <a:ea typeface="굴림" pitchFamily="50" charset="-127"/>
            </a:endParaRPr>
          </a:p>
          <a:p>
            <a:pPr algn="ctr">
              <a:lnSpc>
                <a:spcPct val="150000"/>
              </a:lnSpc>
            </a:pPr>
            <a:r>
              <a:rPr lang="ko-KR" altLang="en-US" sz="1600" b="1" dirty="0" smtClean="0">
                <a:latin typeface="굴림" pitchFamily="50" charset="-127"/>
                <a:ea typeface="굴림" pitchFamily="50" charset="-127"/>
              </a:rPr>
              <a:t> 지정가능</a:t>
            </a:r>
            <a:endParaRPr lang="en-US" altLang="ko-KR" sz="1600" b="1" dirty="0" smtClean="0">
              <a:latin typeface="굴림" pitchFamily="50" charset="-127"/>
              <a:ea typeface="굴림" pitchFamily="50" charset="-127"/>
            </a:endParaRPr>
          </a:p>
          <a:p>
            <a:pPr algn="ctr">
              <a:lnSpc>
                <a:spcPct val="150000"/>
              </a:lnSpc>
            </a:pPr>
            <a:r>
              <a:rPr lang="ko-KR" altLang="en-US" sz="1600" b="1" dirty="0" smtClean="0">
                <a:latin typeface="굴림" pitchFamily="50" charset="-127"/>
                <a:ea typeface="굴림" pitchFamily="50" charset="-127"/>
              </a:rPr>
              <a:t>감독관 파견</a:t>
            </a:r>
            <a:endParaRPr lang="en-US" altLang="ko-KR" sz="1600" b="1" dirty="0" smtClean="0">
              <a:latin typeface="굴림" pitchFamily="50" charset="-127"/>
              <a:ea typeface="굴림" pitchFamily="50" charset="-127"/>
            </a:endParaRPr>
          </a:p>
        </p:txBody>
      </p:sp>
      <p:cxnSp>
        <p:nvCxnSpPr>
          <p:cNvPr id="24" name="직선 화살표 연결선 23"/>
          <p:cNvCxnSpPr>
            <a:endCxn id="23" idx="0"/>
          </p:cNvCxnSpPr>
          <p:nvPr/>
        </p:nvCxnSpPr>
        <p:spPr>
          <a:xfrm rot="5400000">
            <a:off x="5148858" y="3644230"/>
            <a:ext cx="863302" cy="794"/>
          </a:xfrm>
          <a:prstGeom prst="straightConnector1">
            <a:avLst/>
          </a:prstGeom>
          <a:ln w="38100">
            <a:tailEnd type="arrow"/>
          </a:ln>
        </p:spPr>
        <p:style>
          <a:lnRef idx="1">
            <a:schemeClr val="accent4"/>
          </a:lnRef>
          <a:fillRef idx="0">
            <a:schemeClr val="accent4"/>
          </a:fillRef>
          <a:effectRef idx="0">
            <a:schemeClr val="accent4"/>
          </a:effectRef>
          <a:fontRef idx="minor">
            <a:schemeClr val="tx1"/>
          </a:fontRef>
        </p:style>
      </p:cxnSp>
      <p:sp>
        <p:nvSpPr>
          <p:cNvPr id="25" name="TextBox 24"/>
          <p:cNvSpPr txBox="1"/>
          <p:nvPr/>
        </p:nvSpPr>
        <p:spPr>
          <a:xfrm>
            <a:off x="6876256" y="4076278"/>
            <a:ext cx="1584176" cy="1945010"/>
          </a:xfrm>
          <a:prstGeom prst="rect">
            <a:avLst/>
          </a:prstGeom>
        </p:spPr>
        <p:style>
          <a:lnRef idx="2">
            <a:schemeClr val="accent5"/>
          </a:lnRef>
          <a:fillRef idx="1">
            <a:schemeClr val="lt1"/>
          </a:fillRef>
          <a:effectRef idx="0">
            <a:schemeClr val="accent5"/>
          </a:effectRef>
          <a:fontRef idx="minor">
            <a:schemeClr val="dk1"/>
          </a:fontRef>
        </p:style>
        <p:txBody>
          <a:bodyPr wrap="square" rtlCol="0" anchor="ctr" anchorCtr="0">
            <a:noAutofit/>
          </a:bodyPr>
          <a:lstStyle/>
          <a:p>
            <a:pPr algn="ctr">
              <a:lnSpc>
                <a:spcPct val="150000"/>
              </a:lnSpc>
            </a:pPr>
            <a:r>
              <a:rPr lang="ko-KR" altLang="en-US" sz="1600" b="1" dirty="0" smtClean="0">
                <a:latin typeface="굴림" pitchFamily="50" charset="-127"/>
                <a:ea typeface="굴림" pitchFamily="50" charset="-127"/>
              </a:rPr>
              <a:t>시험 </a:t>
            </a:r>
            <a:r>
              <a:rPr lang="en-US" altLang="ko-KR" sz="1600" b="1" dirty="0" smtClean="0">
                <a:latin typeface="굴림" pitchFamily="50" charset="-127"/>
                <a:ea typeface="굴림" pitchFamily="50" charset="-127"/>
              </a:rPr>
              <a:t>2</a:t>
            </a:r>
            <a:r>
              <a:rPr lang="ko-KR" altLang="en-US" sz="1600" b="1" dirty="0" err="1" smtClean="0">
                <a:latin typeface="굴림" pitchFamily="50" charset="-127"/>
                <a:ea typeface="굴림" pitchFamily="50" charset="-127"/>
              </a:rPr>
              <a:t>주이내</a:t>
            </a:r>
            <a:r>
              <a:rPr lang="ko-KR" altLang="en-US" sz="1600" b="1" dirty="0" smtClean="0">
                <a:latin typeface="굴림" pitchFamily="50" charset="-127"/>
                <a:ea typeface="굴림" pitchFamily="50" charset="-127"/>
              </a:rPr>
              <a:t> </a:t>
            </a:r>
            <a:endParaRPr lang="en-US" altLang="ko-KR" sz="1600" b="1" dirty="0" smtClean="0">
              <a:latin typeface="굴림" pitchFamily="50" charset="-127"/>
              <a:ea typeface="굴림" pitchFamily="50" charset="-127"/>
            </a:endParaRPr>
          </a:p>
          <a:p>
            <a:pPr algn="ctr">
              <a:lnSpc>
                <a:spcPct val="150000"/>
              </a:lnSpc>
            </a:pPr>
            <a:r>
              <a:rPr lang="ko-KR" altLang="en-US" sz="1600" b="1" dirty="0" smtClean="0">
                <a:latin typeface="굴림" pitchFamily="50" charset="-127"/>
                <a:ea typeface="굴림" pitchFamily="50" charset="-127"/>
              </a:rPr>
              <a:t>합격자 발표</a:t>
            </a:r>
            <a:endParaRPr lang="en-US" altLang="ko-KR" sz="1600" b="1" dirty="0" smtClean="0">
              <a:latin typeface="굴림" pitchFamily="50" charset="-127"/>
              <a:ea typeface="굴림" pitchFamily="50" charset="-127"/>
            </a:endParaRPr>
          </a:p>
          <a:p>
            <a:pPr algn="ctr">
              <a:lnSpc>
                <a:spcPct val="150000"/>
              </a:lnSpc>
            </a:pPr>
            <a:r>
              <a:rPr lang="en-US" altLang="ko-KR" sz="1600" b="1" dirty="0" smtClean="0">
                <a:solidFill>
                  <a:srgbClr val="FF0000"/>
                </a:solidFill>
                <a:latin typeface="굴림" pitchFamily="50" charset="-127"/>
                <a:ea typeface="굴림" pitchFamily="50" charset="-127"/>
              </a:rPr>
              <a:t>*</a:t>
            </a:r>
            <a:r>
              <a:rPr lang="ko-KR" altLang="en-US" sz="1600" b="1" dirty="0" smtClean="0">
                <a:solidFill>
                  <a:srgbClr val="FF0000"/>
                </a:solidFill>
                <a:latin typeface="굴림" pitchFamily="50" charset="-127"/>
                <a:ea typeface="굴림" pitchFamily="50" charset="-127"/>
              </a:rPr>
              <a:t>자격증 발급</a:t>
            </a:r>
            <a:endParaRPr lang="en-US" altLang="ko-KR" sz="1600" b="1" dirty="0" smtClean="0">
              <a:solidFill>
                <a:srgbClr val="FF0000"/>
              </a:solidFill>
              <a:latin typeface="굴림" pitchFamily="50" charset="-127"/>
              <a:ea typeface="굴림" pitchFamily="50" charset="-127"/>
            </a:endParaRPr>
          </a:p>
          <a:p>
            <a:pPr algn="ctr">
              <a:lnSpc>
                <a:spcPct val="150000"/>
              </a:lnSpc>
            </a:pPr>
            <a:r>
              <a:rPr lang="ko-KR" altLang="en-US" sz="1600" b="1" dirty="0" smtClean="0">
                <a:solidFill>
                  <a:srgbClr val="FF0000"/>
                </a:solidFill>
                <a:latin typeface="굴림" pitchFamily="50" charset="-127"/>
                <a:ea typeface="굴림" pitchFamily="50" charset="-127"/>
              </a:rPr>
              <a:t>비용 면제</a:t>
            </a:r>
            <a:endParaRPr lang="en-US" altLang="ko-KR" sz="1600" b="1" dirty="0" smtClean="0">
              <a:solidFill>
                <a:srgbClr val="FF0000"/>
              </a:solidFill>
              <a:latin typeface="굴림" pitchFamily="50" charset="-127"/>
              <a:ea typeface="굴림" pitchFamily="50" charset="-127"/>
            </a:endParaRPr>
          </a:p>
        </p:txBody>
      </p:sp>
      <p:cxnSp>
        <p:nvCxnSpPr>
          <p:cNvPr id="26" name="직선 화살표 연결선 25"/>
          <p:cNvCxnSpPr>
            <a:endCxn id="25" idx="0"/>
          </p:cNvCxnSpPr>
          <p:nvPr/>
        </p:nvCxnSpPr>
        <p:spPr>
          <a:xfrm rot="5400000">
            <a:off x="7237090" y="3644230"/>
            <a:ext cx="863302" cy="794"/>
          </a:xfrm>
          <a:prstGeom prst="straightConnector1">
            <a:avLst/>
          </a:prstGeom>
          <a:ln w="38100">
            <a:solidFill>
              <a:srgbClr val="00B0F0"/>
            </a:solidFill>
            <a:tailEnd type="arrow"/>
          </a:ln>
        </p:spPr>
        <p:style>
          <a:lnRef idx="1">
            <a:schemeClr val="accent2"/>
          </a:lnRef>
          <a:fillRef idx="0">
            <a:schemeClr val="accent2"/>
          </a:fillRef>
          <a:effectRef idx="0">
            <a:schemeClr val="accent2"/>
          </a:effectRef>
          <a:fontRef idx="minor">
            <a:schemeClr val="tx1"/>
          </a:fontRef>
        </p:style>
      </p:cxnSp>
      <p:sp>
        <p:nvSpPr>
          <p:cNvPr id="19" name="직사각형 18"/>
          <p:cNvSpPr/>
          <p:nvPr/>
        </p:nvSpPr>
        <p:spPr>
          <a:xfrm>
            <a:off x="539552" y="1124744"/>
            <a:ext cx="8136904" cy="45719"/>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ko-KR" altLang="en-US"/>
          </a:p>
        </p:txBody>
      </p:sp>
      <p:sp>
        <p:nvSpPr>
          <p:cNvPr id="20" name="Text Box 16"/>
          <p:cNvSpPr txBox="1">
            <a:spLocks noChangeArrowheads="1"/>
          </p:cNvSpPr>
          <p:nvPr/>
        </p:nvSpPr>
        <p:spPr bwMode="auto">
          <a:xfrm>
            <a:off x="1166714" y="625474"/>
            <a:ext cx="2757214" cy="461665"/>
          </a:xfrm>
          <a:prstGeom prst="rect">
            <a:avLst/>
          </a:prstGeom>
          <a:noFill/>
          <a:ln w="9525">
            <a:noFill/>
            <a:miter lim="800000"/>
            <a:headEnd/>
            <a:tailEnd/>
          </a:ln>
          <a:effectLst/>
        </p:spPr>
        <p:txBody>
          <a:bodyPr wrap="square">
            <a:spAutoFit/>
          </a:bodyPr>
          <a:ls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a:lstStyle>
          <a:p>
            <a:pPr>
              <a:defRPr/>
            </a:pPr>
            <a:r>
              <a:rPr lang="ko-KR" altLang="en-US" sz="2400" b="1" smtClean="0">
                <a:solidFill>
                  <a:srgbClr val="053989"/>
                </a:solidFill>
                <a:effectLst>
                  <a:outerShdw blurRad="38100" dist="38100" dir="2700000" algn="tl">
                    <a:srgbClr val="C0C0C0"/>
                  </a:outerShdw>
                </a:effectLst>
                <a:latin typeface="HY울릉도M" pitchFamily="18" charset="-127"/>
                <a:ea typeface="HY울릉도M" pitchFamily="18" charset="-127"/>
              </a:rPr>
              <a:t>자격취득절차</a:t>
            </a:r>
            <a:endParaRPr lang="ko-KR" altLang="en-US" sz="2400" b="1" dirty="0">
              <a:solidFill>
                <a:srgbClr val="053989"/>
              </a:solidFill>
              <a:effectLst>
                <a:outerShdw blurRad="38100" dist="38100" dir="2700000" algn="tl">
                  <a:srgbClr val="C0C0C0"/>
                </a:outerShdw>
              </a:effectLst>
              <a:latin typeface="HY울릉도M" pitchFamily="18" charset="-127"/>
              <a:ea typeface="HY울릉도M" pitchFamily="18" charset="-127"/>
            </a:endParaRPr>
          </a:p>
        </p:txBody>
      </p:sp>
      <p:pic>
        <p:nvPicPr>
          <p:cNvPr id="27" name="Picture 4" descr="D:\바탕화면 8.30\한국교육진흥원 로고.JPG"/>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601229" y="597107"/>
            <a:ext cx="586395" cy="5276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사용자 지정 4">
      <a:majorFont>
        <a:latin typeface="나눔명조 ExtraBold"/>
        <a:ea typeface="나눔명조 ExtraBold"/>
        <a:cs typeface=""/>
      </a:majorFont>
      <a:minorFont>
        <a:latin typeface="나눔명조"/>
        <a:ea typeface="나눔명조"/>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1454</TotalTime>
  <Words>1373</Words>
  <Application>Microsoft Office PowerPoint</Application>
  <PresentationFormat>화면 슬라이드 쇼(4:3)</PresentationFormat>
  <Paragraphs>147</Paragraphs>
  <Slides>10</Slides>
  <Notes>3</Notes>
  <HiddenSlides>0</HiddenSlides>
  <MMClips>0</MMClips>
  <ScaleCrop>false</ScaleCrop>
  <HeadingPairs>
    <vt:vector size="6" baseType="variant">
      <vt:variant>
        <vt:lpstr>사용한 글꼴</vt:lpstr>
      </vt:variant>
      <vt:variant>
        <vt:i4>11</vt:i4>
      </vt:variant>
      <vt:variant>
        <vt:lpstr>테마</vt:lpstr>
      </vt:variant>
      <vt:variant>
        <vt:i4>1</vt:i4>
      </vt:variant>
      <vt:variant>
        <vt:lpstr>슬라이드 제목</vt:lpstr>
      </vt:variant>
      <vt:variant>
        <vt:i4>10</vt:i4>
      </vt:variant>
    </vt:vector>
  </HeadingPairs>
  <TitlesOfParts>
    <vt:vector size="22" baseType="lpstr">
      <vt:lpstr>HY강M</vt:lpstr>
      <vt:lpstr>HY동녘M</vt:lpstr>
      <vt:lpstr>HY울릉도M</vt:lpstr>
      <vt:lpstr>HY헤드라인M</vt:lpstr>
      <vt:lpstr>굴림</vt:lpstr>
      <vt:lpstr>나눔명조</vt:lpstr>
      <vt:lpstr>나눔명조 ExtraBold</vt:lpstr>
      <vt:lpstr>맑은 고딕</vt:lpstr>
      <vt:lpstr>바탕체</vt:lpstr>
      <vt:lpstr>Arial</vt:lpstr>
      <vt:lpstr>한컴바탕</vt:lpstr>
      <vt:lpstr>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파워포인트 완전정복</dc:title>
  <dc:creator>미쓰리</dc:creator>
  <dc:description>커리어우먼 미쓰리의 파워포인트 이야기 &lt;18&gt;</dc:description>
  <cp:lastModifiedBy>PC</cp:lastModifiedBy>
  <cp:revision>68</cp:revision>
  <dcterms:created xsi:type="dcterms:W3CDTF">2013-07-11T07:18:05Z</dcterms:created>
  <dcterms:modified xsi:type="dcterms:W3CDTF">2019-05-03T13:09:20Z</dcterms:modified>
</cp:coreProperties>
</file>